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313" r:id="rId2"/>
    <p:sldId id="257" r:id="rId3"/>
    <p:sldId id="260" r:id="rId4"/>
    <p:sldId id="263" r:id="rId5"/>
    <p:sldId id="335" r:id="rId6"/>
    <p:sldId id="261" r:id="rId7"/>
    <p:sldId id="267" r:id="rId8"/>
    <p:sldId id="296" r:id="rId9"/>
    <p:sldId id="328" r:id="rId10"/>
    <p:sldId id="334" r:id="rId11"/>
    <p:sldId id="336" r:id="rId12"/>
    <p:sldId id="337" r:id="rId13"/>
    <p:sldId id="338" r:id="rId14"/>
    <p:sldId id="329" r:id="rId15"/>
    <p:sldId id="268" r:id="rId16"/>
    <p:sldId id="290" r:id="rId17"/>
    <p:sldId id="332" r:id="rId18"/>
    <p:sldId id="324" r:id="rId19"/>
    <p:sldId id="326" r:id="rId20"/>
    <p:sldId id="325" r:id="rId21"/>
    <p:sldId id="327" r:id="rId22"/>
    <p:sldId id="311" r:id="rId23"/>
    <p:sldId id="331" r:id="rId24"/>
    <p:sldId id="314" r:id="rId25"/>
    <p:sldId id="330" r:id="rId26"/>
    <p:sldId id="274"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5322" autoAdjust="0"/>
  </p:normalViewPr>
  <p:slideViewPr>
    <p:cSldViewPr snapToGrid="0">
      <p:cViewPr varScale="1">
        <p:scale>
          <a:sx n="87" d="100"/>
          <a:sy n="87" d="100"/>
        </p:scale>
        <p:origin x="-1470" y="-84"/>
      </p:cViewPr>
      <p:guideLst>
        <p:guide orient="horz" pos="2160"/>
        <p:guide pos="3840"/>
      </p:guideLst>
    </p:cSldViewPr>
  </p:slideViewPr>
  <p:notesTextViewPr>
    <p:cViewPr>
      <p:scale>
        <a:sx n="1" d="1"/>
        <a:sy n="1" d="1"/>
      </p:scale>
      <p:origin x="0" y="0"/>
    </p:cViewPr>
  </p:notesTextViewPr>
  <p:sorterViewPr>
    <p:cViewPr>
      <p:scale>
        <a:sx n="52" d="100"/>
        <a:sy n="5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ECD4E5-3630-439B-8E5F-EA7ED60BDCB0}" type="datetimeFigureOut">
              <a:rPr lang="en-US" smtClean="0"/>
              <a:t>8/22/2022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F8687E3-7675-448A-AAB8-B432EE4BBE74}" type="slidenum">
              <a:rPr lang="en-US" smtClean="0"/>
              <a:t>‹#›</a:t>
            </a:fld>
            <a:endParaRPr lang="en-US"/>
          </a:p>
        </p:txBody>
      </p:sp>
    </p:spTree>
    <p:extLst>
      <p:ext uri="{BB962C8B-B14F-4D97-AF65-F5344CB8AC3E}">
        <p14:creationId xmlns:p14="http://schemas.microsoft.com/office/powerpoint/2010/main" val="180395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people for their support of the MLPA. Special thanks to all who have sent in membership. Membership envelopes are available if you need one. Steve Scapicchio has a record if you need to be reminded whether or not you joined.</a:t>
            </a:r>
          </a:p>
        </p:txBody>
      </p:sp>
      <p:sp>
        <p:nvSpPr>
          <p:cNvPr id="4" name="Slide Number Placeholder 3"/>
          <p:cNvSpPr>
            <a:spLocks noGrp="1"/>
          </p:cNvSpPr>
          <p:nvPr>
            <p:ph type="sldNum" sz="quarter" idx="5"/>
          </p:nvPr>
        </p:nvSpPr>
        <p:spPr/>
        <p:txBody>
          <a:bodyPr/>
          <a:lstStyle/>
          <a:p>
            <a:fld id="{2F8687E3-7675-448A-AAB8-B432EE4BBE74}" type="slidenum">
              <a:rPr lang="en-US" smtClean="0"/>
              <a:t>1</a:t>
            </a:fld>
            <a:endParaRPr lang="en-US"/>
          </a:p>
        </p:txBody>
      </p:sp>
    </p:spTree>
    <p:extLst>
      <p:ext uri="{BB962C8B-B14F-4D97-AF65-F5344CB8AC3E}">
        <p14:creationId xmlns:p14="http://schemas.microsoft.com/office/powerpoint/2010/main" val="383413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will report. The renegade loon(s) interfered with the nesting couple; eggs were abandoned and deemed not viable; NH Loon Preservation Committee removed the eggs for study</a:t>
            </a:r>
          </a:p>
        </p:txBody>
      </p:sp>
      <p:sp>
        <p:nvSpPr>
          <p:cNvPr id="4" name="Slide Number Placeholder 3"/>
          <p:cNvSpPr>
            <a:spLocks noGrp="1"/>
          </p:cNvSpPr>
          <p:nvPr>
            <p:ph type="sldNum" sz="quarter" idx="5"/>
          </p:nvPr>
        </p:nvSpPr>
        <p:spPr/>
        <p:txBody>
          <a:bodyPr/>
          <a:lstStyle/>
          <a:p>
            <a:fld id="{2F8687E3-7675-448A-AAB8-B432EE4BBE74}" type="slidenum">
              <a:rPr lang="en-US" smtClean="0"/>
              <a:t>15</a:t>
            </a:fld>
            <a:endParaRPr lang="en-US"/>
          </a:p>
        </p:txBody>
      </p:sp>
    </p:spTree>
    <p:extLst>
      <p:ext uri="{BB962C8B-B14F-4D97-AF65-F5344CB8AC3E}">
        <p14:creationId xmlns:p14="http://schemas.microsoft.com/office/powerpoint/2010/main" val="405535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purchase done of land around the one and only outlet to Mirror Lake. Completed by the Tuftonboro Conservation Commission Steve Scapicchio, Chair (Larry Gil Member) Not large in terms of acreage but critical in terms of importance to the ecology of the lake.</a:t>
            </a:r>
          </a:p>
          <a:p>
            <a:endParaRPr lang="en-US" dirty="0"/>
          </a:p>
          <a:p>
            <a:r>
              <a:rPr lang="en-US" dirty="0"/>
              <a:t>Six parcels of land were identified and ranked in the Rick Van de Poll Rapid Ecological Assessment study in terms of conservation importance and impact. One property owner is nearing completion of converting acreage to conservation land; other property owners have been contacted and are at various levels of moving towards land conservation or not.</a:t>
            </a:r>
          </a:p>
        </p:txBody>
      </p:sp>
      <p:sp>
        <p:nvSpPr>
          <p:cNvPr id="4" name="Slide Number Placeholder 3"/>
          <p:cNvSpPr>
            <a:spLocks noGrp="1"/>
          </p:cNvSpPr>
          <p:nvPr>
            <p:ph type="sldNum" sz="quarter" idx="5"/>
          </p:nvPr>
        </p:nvSpPr>
        <p:spPr/>
        <p:txBody>
          <a:bodyPr/>
          <a:lstStyle/>
          <a:p>
            <a:fld id="{2F8687E3-7675-448A-AAB8-B432EE4BBE74}" type="slidenum">
              <a:rPr lang="en-US" smtClean="0"/>
              <a:t>16</a:t>
            </a:fld>
            <a:endParaRPr lang="en-US"/>
          </a:p>
        </p:txBody>
      </p:sp>
    </p:spTree>
    <p:extLst>
      <p:ext uri="{BB962C8B-B14F-4D97-AF65-F5344CB8AC3E}">
        <p14:creationId xmlns:p14="http://schemas.microsoft.com/office/powerpoint/2010/main" val="317121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strategic plan to guide the work of the MLPA is underway. </a:t>
            </a:r>
          </a:p>
          <a:p>
            <a:r>
              <a:rPr lang="en-US" dirty="0"/>
              <a:t>Kathy Sciarappa has interviewed all MLPA board members; some key officials in Wolfeboro and Tuftonboro; and lake leaders for Lake Wentworth; Lake Winnipesaukee and NH Lakes to gather ideas for strengthening the two areas of focus: 1) clean water; 2) land conservation. Reports specific to Mirror Lake and annual conference attendance are quite helpful.</a:t>
            </a:r>
          </a:p>
        </p:txBody>
      </p:sp>
      <p:sp>
        <p:nvSpPr>
          <p:cNvPr id="4" name="Slide Number Placeholder 3"/>
          <p:cNvSpPr>
            <a:spLocks noGrp="1"/>
          </p:cNvSpPr>
          <p:nvPr>
            <p:ph type="sldNum" sz="quarter" idx="5"/>
          </p:nvPr>
        </p:nvSpPr>
        <p:spPr/>
        <p:txBody>
          <a:bodyPr/>
          <a:lstStyle/>
          <a:p>
            <a:fld id="{2F8687E3-7675-448A-AAB8-B432EE4BBE74}" type="slidenum">
              <a:rPr lang="en-US" smtClean="0"/>
              <a:t>17</a:t>
            </a:fld>
            <a:endParaRPr lang="en-US"/>
          </a:p>
        </p:txBody>
      </p:sp>
    </p:spTree>
    <p:extLst>
      <p:ext uri="{BB962C8B-B14F-4D97-AF65-F5344CB8AC3E}">
        <p14:creationId xmlns:p14="http://schemas.microsoft.com/office/powerpoint/2010/main" val="283813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of Mirror Lake is dependent on property owners. But sometimes, we don’t know exactly what to do to be helpful. </a:t>
            </a:r>
            <a:r>
              <a:rPr lang="en-US" dirty="0" err="1"/>
              <a:t>LakeSmart</a:t>
            </a:r>
            <a:r>
              <a:rPr lang="en-US" dirty="0"/>
              <a:t> is a process to help property owners increase lake friendly practices. Everyone here today will be given a letter with details. The first step of the process is a self-assessment. Kathy Sciarappa has gone through the self assessment </a:t>
            </a:r>
            <a:r>
              <a:rPr lang="en-US" u="sng" dirty="0"/>
              <a:t>and </a:t>
            </a:r>
            <a:r>
              <a:rPr lang="en-US" dirty="0"/>
              <a:t>visit. People can take the self-assessment without the visit. Her final report should be ready in three weeks. </a:t>
            </a:r>
          </a:p>
          <a:p>
            <a:r>
              <a:rPr lang="en-US" dirty="0"/>
              <a:t>She was already told that the left section of her leach field is starting to erode, something she had not noticed. She was also offered a simple solution of transplanting ferns from her woods to shore it up. Simple! The self-assessment alone is very helpful in identifying best practices in four areas: 1) Inside the home; 2) outside the home; 3) along the shoreline and on the water; and 4) in driveways and parking areas.</a:t>
            </a:r>
          </a:p>
        </p:txBody>
      </p:sp>
      <p:sp>
        <p:nvSpPr>
          <p:cNvPr id="4" name="Slide Number Placeholder 3"/>
          <p:cNvSpPr>
            <a:spLocks noGrp="1"/>
          </p:cNvSpPr>
          <p:nvPr>
            <p:ph type="sldNum" sz="quarter" idx="5"/>
          </p:nvPr>
        </p:nvSpPr>
        <p:spPr/>
        <p:txBody>
          <a:bodyPr/>
          <a:lstStyle/>
          <a:p>
            <a:fld id="{2F8687E3-7675-448A-AAB8-B432EE4BBE74}" type="slidenum">
              <a:rPr lang="en-US" smtClean="0"/>
              <a:t>18</a:t>
            </a:fld>
            <a:endParaRPr lang="en-US"/>
          </a:p>
        </p:txBody>
      </p:sp>
    </p:spTree>
    <p:extLst>
      <p:ext uri="{BB962C8B-B14F-4D97-AF65-F5344CB8AC3E}">
        <p14:creationId xmlns:p14="http://schemas.microsoft.com/office/powerpoint/2010/main" val="93344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most critical piece of the strategic plan will be a new Water Management Plan which will likely direct us for the next ten years. This year we will concentrate on applying for grants to help pay for the preparation of a new plan. The original Geosyntec plan was written in 2012 and we have completed all the recommendations except one. We do not (yet) have any community septic systems. </a:t>
            </a:r>
          </a:p>
          <a:p>
            <a:pPr defTabSz="942289">
              <a:defRPr/>
            </a:pPr>
            <a:r>
              <a:rPr lang="en-US" dirty="0"/>
              <a:t>The town of Tuftonboro has been very helpful and generous, especially with warrant articles, to help us complete the plan. Our thanks to the Selectmen and town!</a:t>
            </a:r>
          </a:p>
          <a:p>
            <a:endParaRPr lang="en-US" dirty="0"/>
          </a:p>
        </p:txBody>
      </p:sp>
      <p:sp>
        <p:nvSpPr>
          <p:cNvPr id="4" name="Slide Number Placeholder 3"/>
          <p:cNvSpPr>
            <a:spLocks noGrp="1"/>
          </p:cNvSpPr>
          <p:nvPr>
            <p:ph type="sldNum" sz="quarter" idx="5"/>
          </p:nvPr>
        </p:nvSpPr>
        <p:spPr/>
        <p:txBody>
          <a:bodyPr/>
          <a:lstStyle/>
          <a:p>
            <a:fld id="{2F8687E3-7675-448A-AAB8-B432EE4BBE74}" type="slidenum">
              <a:rPr lang="en-US" smtClean="0"/>
              <a:t>19</a:t>
            </a:fld>
            <a:endParaRPr lang="en-US"/>
          </a:p>
        </p:txBody>
      </p:sp>
    </p:spTree>
    <p:extLst>
      <p:ext uri="{BB962C8B-B14F-4D97-AF65-F5344CB8AC3E}">
        <p14:creationId xmlns:p14="http://schemas.microsoft.com/office/powerpoint/2010/main" val="186531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about 100 homes on the shoreline of lake, but MLPA is also comprised of homeowners in Tier II, Tier III and the watershed as a whole. Some members are incredibly generous and we would like  to thank everyone who has joined the organization with special thanks to those who have been so generous. You’re inspirational!</a:t>
            </a:r>
          </a:p>
        </p:txBody>
      </p:sp>
      <p:sp>
        <p:nvSpPr>
          <p:cNvPr id="4" name="Slide Number Placeholder 3"/>
          <p:cNvSpPr>
            <a:spLocks noGrp="1"/>
          </p:cNvSpPr>
          <p:nvPr>
            <p:ph type="sldNum" sz="quarter" idx="5"/>
          </p:nvPr>
        </p:nvSpPr>
        <p:spPr/>
        <p:txBody>
          <a:bodyPr/>
          <a:lstStyle/>
          <a:p>
            <a:fld id="{2F8687E3-7675-448A-AAB8-B432EE4BBE74}" type="slidenum">
              <a:rPr lang="en-US" smtClean="0"/>
              <a:t>20</a:t>
            </a:fld>
            <a:endParaRPr lang="en-US"/>
          </a:p>
        </p:txBody>
      </p:sp>
    </p:spTree>
    <p:extLst>
      <p:ext uri="{BB962C8B-B14F-4D97-AF65-F5344CB8AC3E}">
        <p14:creationId xmlns:p14="http://schemas.microsoft.com/office/powerpoint/2010/main" val="2872193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contributions are very helpful but active participation is the heart of any organization. The Entry Plan interviews revealed two areas of focus and four areas of need. Please consider donating some of your precious time to MLPA. There are jobs that can be done in an hour per month. Lakes Hosts and Weed Watchers are always welcome but the four areas of need are:</a:t>
            </a:r>
          </a:p>
          <a:p>
            <a:r>
              <a:rPr lang="en-US" b="1" dirty="0"/>
              <a:t>Membership: </a:t>
            </a:r>
            <a:r>
              <a:rPr lang="en-US" dirty="0"/>
              <a:t>to keep addresses and names current</a:t>
            </a:r>
          </a:p>
          <a:p>
            <a:r>
              <a:rPr lang="en-US" b="1" dirty="0"/>
              <a:t>Financial guidance: </a:t>
            </a:r>
            <a:r>
              <a:rPr lang="en-US" dirty="0"/>
              <a:t>to help monitor our financial future</a:t>
            </a:r>
          </a:p>
          <a:p>
            <a:r>
              <a:rPr lang="en-US" b="1" dirty="0"/>
              <a:t>Community Engagement: </a:t>
            </a:r>
            <a:r>
              <a:rPr lang="en-US" dirty="0"/>
              <a:t>to sponsor one event such as a kayak race; a dog meet up; a cocktail party; Casino Night; a hike; a musical event etc. Or any other way to enhance community.</a:t>
            </a:r>
          </a:p>
          <a:p>
            <a:r>
              <a:rPr lang="en-US" b="1" dirty="0"/>
              <a:t>Website upgrade/communication: </a:t>
            </a:r>
            <a:r>
              <a:rPr lang="en-US" dirty="0"/>
              <a:t>to enhance/redesign our website; create a blog relating healthy lake information; a newsletter…anything that will help keep our community informed</a:t>
            </a:r>
          </a:p>
          <a:p>
            <a:r>
              <a:rPr lang="en-US" dirty="0"/>
              <a:t>Contact Kathy Sciarappa kathleensciarappa@gmail.com</a:t>
            </a:r>
          </a:p>
        </p:txBody>
      </p:sp>
      <p:sp>
        <p:nvSpPr>
          <p:cNvPr id="4" name="Slide Number Placeholder 3"/>
          <p:cNvSpPr>
            <a:spLocks noGrp="1"/>
          </p:cNvSpPr>
          <p:nvPr>
            <p:ph type="sldNum" sz="quarter" idx="5"/>
          </p:nvPr>
        </p:nvSpPr>
        <p:spPr/>
        <p:txBody>
          <a:bodyPr/>
          <a:lstStyle/>
          <a:p>
            <a:fld id="{2F8687E3-7675-448A-AAB8-B432EE4BBE74}" type="slidenum">
              <a:rPr lang="en-US" smtClean="0"/>
              <a:t>21</a:t>
            </a:fld>
            <a:endParaRPr lang="en-US"/>
          </a:p>
        </p:txBody>
      </p:sp>
    </p:spTree>
    <p:extLst>
      <p:ext uri="{BB962C8B-B14F-4D97-AF65-F5344CB8AC3E}">
        <p14:creationId xmlns:p14="http://schemas.microsoft.com/office/powerpoint/2010/main" val="280033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received 3 resolutions that the board worked on over the winter in the letter sent by mail. </a:t>
            </a:r>
          </a:p>
          <a:p>
            <a:pPr marL="235572" indent="-235572">
              <a:buAutoNum type="arabicPeriod"/>
            </a:pPr>
            <a:r>
              <a:rPr lang="en-US" dirty="0"/>
              <a:t>Revised Mission Statement</a:t>
            </a:r>
          </a:p>
          <a:p>
            <a:pPr marL="235572" indent="-235572">
              <a:buAutoNum type="arabicPeriod"/>
            </a:pPr>
            <a:r>
              <a:rPr lang="en-US" dirty="0"/>
              <a:t>Allow the board to expend in excess of $2000 as needed to protect the interests of the organization (i.e. to hire a consultant)</a:t>
            </a:r>
          </a:p>
          <a:p>
            <a:pPr marL="235572" indent="-235572">
              <a:buAutoNum type="arabicPeriod"/>
            </a:pPr>
            <a:r>
              <a:rPr lang="en-US" dirty="0"/>
              <a:t>Creation of a Finance Committee </a:t>
            </a:r>
          </a:p>
          <a:p>
            <a:pPr marL="235572" indent="-235572">
              <a:buAutoNum type="arabicPeriod"/>
            </a:pPr>
            <a:endParaRPr lang="en-US" dirty="0"/>
          </a:p>
          <a:p>
            <a:r>
              <a:rPr lang="en-US" dirty="0"/>
              <a:t>Motion</a:t>
            </a:r>
          </a:p>
          <a:p>
            <a:r>
              <a:rPr lang="en-US" dirty="0"/>
              <a:t>2</a:t>
            </a:r>
            <a:r>
              <a:rPr lang="en-US" baseline="30000" dirty="0"/>
              <a:t>nd</a:t>
            </a:r>
            <a:endParaRPr lang="en-US" dirty="0"/>
          </a:p>
          <a:p>
            <a:r>
              <a:rPr lang="en-US" dirty="0"/>
              <a:t>Discussion</a:t>
            </a:r>
          </a:p>
          <a:p>
            <a:r>
              <a:rPr lang="en-US" dirty="0"/>
              <a:t>Yea/nay/abstain</a:t>
            </a:r>
          </a:p>
        </p:txBody>
      </p:sp>
      <p:sp>
        <p:nvSpPr>
          <p:cNvPr id="4" name="Slide Number Placeholder 3"/>
          <p:cNvSpPr>
            <a:spLocks noGrp="1"/>
          </p:cNvSpPr>
          <p:nvPr>
            <p:ph type="sldNum" sz="quarter" idx="5"/>
          </p:nvPr>
        </p:nvSpPr>
        <p:spPr/>
        <p:txBody>
          <a:bodyPr/>
          <a:lstStyle/>
          <a:p>
            <a:fld id="{2F8687E3-7675-448A-AAB8-B432EE4BBE74}" type="slidenum">
              <a:rPr lang="en-US" smtClean="0"/>
              <a:t>23</a:t>
            </a:fld>
            <a:endParaRPr lang="en-US"/>
          </a:p>
        </p:txBody>
      </p:sp>
    </p:spTree>
    <p:extLst>
      <p:ext uri="{BB962C8B-B14F-4D97-AF65-F5344CB8AC3E}">
        <p14:creationId xmlns:p14="http://schemas.microsoft.com/office/powerpoint/2010/main" val="370811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great July 4</a:t>
            </a:r>
            <a:r>
              <a:rPr lang="en-US" baseline="30000" dirty="0"/>
              <a:t>th</a:t>
            </a:r>
            <a:r>
              <a:rPr lang="en-US" dirty="0"/>
              <a:t> boat parade this year with excellent participation! Thanks to all of you who showed up either as onshore audience or parade participants. Special thanks to our superb MLPA Patriotic Band. Next year: We need a sound system!</a:t>
            </a:r>
          </a:p>
        </p:txBody>
      </p:sp>
      <p:sp>
        <p:nvSpPr>
          <p:cNvPr id="4" name="Slide Number Placeholder 3"/>
          <p:cNvSpPr>
            <a:spLocks noGrp="1"/>
          </p:cNvSpPr>
          <p:nvPr>
            <p:ph type="sldNum" sz="quarter" idx="5"/>
          </p:nvPr>
        </p:nvSpPr>
        <p:spPr/>
        <p:txBody>
          <a:bodyPr/>
          <a:lstStyle/>
          <a:p>
            <a:fld id="{2F8687E3-7675-448A-AAB8-B432EE4BBE74}" type="slidenum">
              <a:rPr lang="en-US" smtClean="0"/>
              <a:t>24</a:t>
            </a:fld>
            <a:endParaRPr lang="en-US"/>
          </a:p>
        </p:txBody>
      </p:sp>
    </p:spTree>
    <p:extLst>
      <p:ext uri="{BB962C8B-B14F-4D97-AF65-F5344CB8AC3E}">
        <p14:creationId xmlns:p14="http://schemas.microsoft.com/office/powerpoint/2010/main" val="398079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MLPA is making hats, shirts, sweatshirts, vests, towels and tank tops available for purchase. Emails were sent to all. If you would like to add your email to our list, a paper is being passed around</a:t>
            </a:r>
          </a:p>
        </p:txBody>
      </p:sp>
      <p:sp>
        <p:nvSpPr>
          <p:cNvPr id="4" name="Slide Number Placeholder 3"/>
          <p:cNvSpPr>
            <a:spLocks noGrp="1"/>
          </p:cNvSpPr>
          <p:nvPr>
            <p:ph type="sldNum" sz="quarter" idx="5"/>
          </p:nvPr>
        </p:nvSpPr>
        <p:spPr/>
        <p:txBody>
          <a:bodyPr/>
          <a:lstStyle/>
          <a:p>
            <a:fld id="{2F8687E3-7675-448A-AAB8-B432EE4BBE74}" type="slidenum">
              <a:rPr lang="en-US" smtClean="0"/>
              <a:t>25</a:t>
            </a:fld>
            <a:endParaRPr lang="en-US"/>
          </a:p>
        </p:txBody>
      </p:sp>
    </p:spTree>
    <p:extLst>
      <p:ext uri="{BB962C8B-B14F-4D97-AF65-F5344CB8AC3E}">
        <p14:creationId xmlns:p14="http://schemas.microsoft.com/office/powerpoint/2010/main" val="321587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Quick look. Our meeting will end by 10:00am</a:t>
            </a:r>
          </a:p>
        </p:txBody>
      </p:sp>
      <p:sp>
        <p:nvSpPr>
          <p:cNvPr id="4" name="Slide Number Placeholder 3"/>
          <p:cNvSpPr>
            <a:spLocks noGrp="1"/>
          </p:cNvSpPr>
          <p:nvPr>
            <p:ph type="sldNum" sz="quarter" idx="10"/>
          </p:nvPr>
        </p:nvSpPr>
        <p:spPr/>
        <p:txBody>
          <a:bodyPr/>
          <a:lstStyle/>
          <a:p>
            <a:fld id="{A900AABC-CEC1-46FA-A4DC-28C23462E160}" type="slidenum">
              <a:rPr lang="en-US" smtClean="0"/>
              <a:t>2</a:t>
            </a:fld>
            <a:endParaRPr lang="en-US" dirty="0"/>
          </a:p>
        </p:txBody>
      </p:sp>
    </p:spTree>
    <p:extLst>
      <p:ext uri="{BB962C8B-B14F-4D97-AF65-F5344CB8AC3E}">
        <p14:creationId xmlns:p14="http://schemas.microsoft.com/office/powerpoint/2010/main" val="897494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(Hopefully the 10am deadline was met)</a:t>
            </a:r>
          </a:p>
        </p:txBody>
      </p:sp>
      <p:sp>
        <p:nvSpPr>
          <p:cNvPr id="4" name="Slide Number Placeholder 3"/>
          <p:cNvSpPr>
            <a:spLocks noGrp="1"/>
          </p:cNvSpPr>
          <p:nvPr>
            <p:ph type="sldNum" sz="quarter" idx="5"/>
          </p:nvPr>
        </p:nvSpPr>
        <p:spPr/>
        <p:txBody>
          <a:bodyPr/>
          <a:lstStyle/>
          <a:p>
            <a:fld id="{2F8687E3-7675-448A-AAB8-B432EE4BBE74}" type="slidenum">
              <a:rPr lang="en-US" smtClean="0"/>
              <a:t>26</a:t>
            </a:fld>
            <a:endParaRPr lang="en-US"/>
          </a:p>
        </p:txBody>
      </p:sp>
    </p:spTree>
    <p:extLst>
      <p:ext uri="{BB962C8B-B14F-4D97-AF65-F5344CB8AC3E}">
        <p14:creationId xmlns:p14="http://schemas.microsoft.com/office/powerpoint/2010/main" val="85778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accept the minutes included in the mailing from last year. These have already been reviewed in detail by three board members</a:t>
            </a:r>
          </a:p>
          <a:p>
            <a:r>
              <a:rPr lang="en-US" dirty="0"/>
              <a:t>Second</a:t>
            </a:r>
          </a:p>
          <a:p>
            <a:r>
              <a:rPr lang="en-US" dirty="0"/>
              <a:t>Discussion</a:t>
            </a:r>
          </a:p>
          <a:p>
            <a:r>
              <a:rPr lang="en-US" dirty="0"/>
              <a:t>Yea/nay/abstain</a:t>
            </a:r>
          </a:p>
        </p:txBody>
      </p:sp>
      <p:sp>
        <p:nvSpPr>
          <p:cNvPr id="4" name="Slide Number Placeholder 3"/>
          <p:cNvSpPr>
            <a:spLocks noGrp="1"/>
          </p:cNvSpPr>
          <p:nvPr>
            <p:ph type="sldNum" sz="quarter" idx="5"/>
          </p:nvPr>
        </p:nvSpPr>
        <p:spPr/>
        <p:txBody>
          <a:bodyPr/>
          <a:lstStyle/>
          <a:p>
            <a:fld id="{2F8687E3-7675-448A-AAB8-B432EE4BBE74}" type="slidenum">
              <a:rPr lang="en-US" smtClean="0"/>
              <a:t>3</a:t>
            </a:fld>
            <a:endParaRPr lang="en-US"/>
          </a:p>
        </p:txBody>
      </p:sp>
    </p:spTree>
    <p:extLst>
      <p:ext uri="{BB962C8B-B14F-4D97-AF65-F5344CB8AC3E}">
        <p14:creationId xmlns:p14="http://schemas.microsoft.com/office/powerpoint/2010/main" val="342076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 will review the financial situation</a:t>
            </a:r>
          </a:p>
        </p:txBody>
      </p:sp>
      <p:sp>
        <p:nvSpPr>
          <p:cNvPr id="4" name="Slide Number Placeholder 3"/>
          <p:cNvSpPr>
            <a:spLocks noGrp="1"/>
          </p:cNvSpPr>
          <p:nvPr>
            <p:ph type="sldNum" sz="quarter" idx="5"/>
          </p:nvPr>
        </p:nvSpPr>
        <p:spPr/>
        <p:txBody>
          <a:bodyPr/>
          <a:lstStyle/>
          <a:p>
            <a:fld id="{2F8687E3-7675-448A-AAB8-B432EE4BBE74}" type="slidenum">
              <a:rPr lang="en-US" smtClean="0"/>
              <a:t>4</a:t>
            </a:fld>
            <a:endParaRPr lang="en-US"/>
          </a:p>
        </p:txBody>
      </p:sp>
    </p:spTree>
    <p:extLst>
      <p:ext uri="{BB962C8B-B14F-4D97-AF65-F5344CB8AC3E}">
        <p14:creationId xmlns:p14="http://schemas.microsoft.com/office/powerpoint/2010/main" val="33469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slate of officers and directors. Officers are elected annually; directors serve for three year terms. Both Steve Scapicchio and Gene Kelley would like to retain their positions and are running for office. Are there any nominations from the floor in addition to Steve and Gene?</a:t>
            </a:r>
          </a:p>
          <a:p>
            <a:r>
              <a:rPr lang="en-US" dirty="0"/>
              <a:t>Move to accept the slate of officers as  presented?</a:t>
            </a:r>
          </a:p>
          <a:p>
            <a:r>
              <a:rPr lang="en-US" dirty="0"/>
              <a:t>Second?</a:t>
            </a:r>
          </a:p>
          <a:p>
            <a:r>
              <a:rPr lang="en-US" dirty="0"/>
              <a:t>Discussion</a:t>
            </a:r>
          </a:p>
          <a:p>
            <a:r>
              <a:rPr lang="en-US" dirty="0"/>
              <a:t>Yea/nay/abstain</a:t>
            </a:r>
          </a:p>
        </p:txBody>
      </p:sp>
      <p:sp>
        <p:nvSpPr>
          <p:cNvPr id="4" name="Slide Number Placeholder 3"/>
          <p:cNvSpPr>
            <a:spLocks noGrp="1"/>
          </p:cNvSpPr>
          <p:nvPr>
            <p:ph type="sldNum" sz="quarter" idx="5"/>
          </p:nvPr>
        </p:nvSpPr>
        <p:spPr/>
        <p:txBody>
          <a:bodyPr/>
          <a:lstStyle/>
          <a:p>
            <a:fld id="{2F8687E3-7675-448A-AAB8-B432EE4BBE74}" type="slidenum">
              <a:rPr lang="en-US" smtClean="0"/>
              <a:t>6</a:t>
            </a:fld>
            <a:endParaRPr lang="en-US"/>
          </a:p>
        </p:txBody>
      </p:sp>
    </p:spTree>
    <p:extLst>
      <p:ext uri="{BB962C8B-B14F-4D97-AF65-F5344CB8AC3E}">
        <p14:creationId xmlns:p14="http://schemas.microsoft.com/office/powerpoint/2010/main" val="58352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 will report</a:t>
            </a:r>
          </a:p>
        </p:txBody>
      </p:sp>
      <p:sp>
        <p:nvSpPr>
          <p:cNvPr id="4" name="Slide Number Placeholder 3"/>
          <p:cNvSpPr>
            <a:spLocks noGrp="1"/>
          </p:cNvSpPr>
          <p:nvPr>
            <p:ph type="sldNum" sz="quarter" idx="5"/>
          </p:nvPr>
        </p:nvSpPr>
        <p:spPr/>
        <p:txBody>
          <a:bodyPr/>
          <a:lstStyle/>
          <a:p>
            <a:fld id="{2F8687E3-7675-448A-AAB8-B432EE4BBE74}" type="slidenum">
              <a:rPr lang="en-US" smtClean="0"/>
              <a:t>7</a:t>
            </a:fld>
            <a:endParaRPr lang="en-US"/>
          </a:p>
        </p:txBody>
      </p:sp>
    </p:spTree>
    <p:extLst>
      <p:ext uri="{BB962C8B-B14F-4D97-AF65-F5344CB8AC3E}">
        <p14:creationId xmlns:p14="http://schemas.microsoft.com/office/powerpoint/2010/main" val="258917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 Hardiman (painter!) and Larry Gil for adding one more layer of protection to the boat ramp. This message may also been seen at the Town Docks boat ramps and we thank the Wolfeboro Highway Department (Jim) for the use of their stencil.</a:t>
            </a:r>
          </a:p>
        </p:txBody>
      </p:sp>
      <p:sp>
        <p:nvSpPr>
          <p:cNvPr id="4" name="Slide Number Placeholder 3"/>
          <p:cNvSpPr>
            <a:spLocks noGrp="1"/>
          </p:cNvSpPr>
          <p:nvPr>
            <p:ph type="sldNum" sz="quarter" idx="5"/>
          </p:nvPr>
        </p:nvSpPr>
        <p:spPr/>
        <p:txBody>
          <a:bodyPr/>
          <a:lstStyle/>
          <a:p>
            <a:fld id="{2F8687E3-7675-448A-AAB8-B432EE4BBE74}" type="slidenum">
              <a:rPr lang="en-US" smtClean="0"/>
              <a:t>8</a:t>
            </a:fld>
            <a:endParaRPr lang="en-US"/>
          </a:p>
        </p:txBody>
      </p:sp>
    </p:spTree>
    <p:extLst>
      <p:ext uri="{BB962C8B-B14F-4D97-AF65-F5344CB8AC3E}">
        <p14:creationId xmlns:p14="http://schemas.microsoft.com/office/powerpoint/2010/main" val="244685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Kretchmer has continued year-round water testing but we now have a reliable team of our own residents comprised of </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Larry Gil</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Steve Scapicchio</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Tom Bissett</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Al Hardiman</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Steve Cloutier</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Fran O’Donoghue</a:t>
            </a:r>
          </a:p>
          <a:p>
            <a:pPr marL="353358" indent="-353358">
              <a:lnSpc>
                <a:spcPct val="107000"/>
              </a:lnSpc>
              <a:spcAft>
                <a:spcPts val="824"/>
              </a:spcAft>
              <a:buFont typeface="+mj-l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Val Zanchuk</a:t>
            </a:r>
          </a:p>
          <a:p>
            <a:endParaRPr lang="en-US" dirty="0"/>
          </a:p>
        </p:txBody>
      </p:sp>
      <p:sp>
        <p:nvSpPr>
          <p:cNvPr id="4" name="Slide Number Placeholder 3"/>
          <p:cNvSpPr>
            <a:spLocks noGrp="1"/>
          </p:cNvSpPr>
          <p:nvPr>
            <p:ph type="sldNum" sz="quarter" idx="5"/>
          </p:nvPr>
        </p:nvSpPr>
        <p:spPr/>
        <p:txBody>
          <a:bodyPr/>
          <a:lstStyle/>
          <a:p>
            <a:fld id="{2F8687E3-7675-448A-AAB8-B432EE4BBE74}" type="slidenum">
              <a:rPr lang="en-US" smtClean="0"/>
              <a:t>9</a:t>
            </a:fld>
            <a:endParaRPr lang="en-US"/>
          </a:p>
        </p:txBody>
      </p:sp>
    </p:spTree>
    <p:extLst>
      <p:ext uri="{BB962C8B-B14F-4D97-AF65-F5344CB8AC3E}">
        <p14:creationId xmlns:p14="http://schemas.microsoft.com/office/powerpoint/2010/main" val="423298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latin typeface="Calibri" panose="020F0502020204030204" pitchFamily="34" charset="0"/>
              <a:ea typeface="Calibri" panose="020F0502020204030204" pitchFamily="34" charset="0"/>
            </a:endParaRPr>
          </a:p>
          <a:p>
            <a:pPr defTabSz="942289">
              <a:defRPr/>
            </a:pPr>
            <a:r>
              <a:rPr lang="en-US" sz="1900" dirty="0">
                <a:latin typeface="Calibri" panose="020F0502020204030204" pitchFamily="34" charset="0"/>
                <a:ea typeface="Calibri" panose="020F0502020204030204" pitchFamily="34" charset="0"/>
                <a:cs typeface="Times New Roman" panose="02020603050405020304" pitchFamily="18" charset="0"/>
              </a:rPr>
              <a:t>1/7/22 A letter of support was sent for HB 1066 </a:t>
            </a:r>
            <a:r>
              <a:rPr lang="en-US" sz="1900" dirty="0">
                <a:solidFill>
                  <a:srgbClr val="222222"/>
                </a:solidFill>
                <a:latin typeface="Calibri" panose="020F0502020204030204" pitchFamily="34" charset="0"/>
                <a:ea typeface="Calibri" panose="020F0502020204030204" pitchFamily="34" charset="0"/>
                <a:cs typeface="Calibri" panose="020F0502020204030204" pitchFamily="34" charset="0"/>
              </a:rPr>
              <a:t>with the original purpose of establishing a commission to investigate and analyze the environmental and human and animal health impacts relating to cyanobacteria blooms in New Hampshire water bodies. It would be the first time that experts from the NH Department of Environmental Services (NHDES), the NH Department of Health and Human Services (NHHS), environmental conservation groups, veterinarians, universities, and policy makers would come together to address cyanobacteria in NH and recommend ways to mitigate its threat. The bill was amended to add $30,000 for the purpose of NHDES </a:t>
            </a:r>
            <a:r>
              <a:rPr lang="en-US" sz="1900" dirty="0" err="1">
                <a:solidFill>
                  <a:srgbClr val="222222"/>
                </a:solidFill>
                <a:latin typeface="Calibri" panose="020F0502020204030204" pitchFamily="34" charset="0"/>
                <a:ea typeface="Calibri" panose="020F0502020204030204" pitchFamily="34" charset="0"/>
                <a:cs typeface="Calibri" panose="020F0502020204030204" pitchFamily="34" charset="0"/>
              </a:rPr>
              <a:t>preparimg</a:t>
            </a:r>
            <a:r>
              <a:rPr lang="en-US" sz="1900" dirty="0">
                <a:solidFill>
                  <a:srgbClr val="222222"/>
                </a:solidFill>
                <a:latin typeface="Calibri" panose="020F0502020204030204" pitchFamily="34" charset="0"/>
                <a:ea typeface="Calibri" panose="020F0502020204030204" pitchFamily="34" charset="0"/>
                <a:cs typeface="Calibri" panose="020F0502020204030204" pitchFamily="34" charset="0"/>
              </a:rPr>
              <a:t> a plan to address cyanobacteria. 7/1/22 Passed and signed by the governor.</a:t>
            </a:r>
          </a:p>
          <a:p>
            <a:pPr defTabSz="942289">
              <a:defRPr/>
            </a:pPr>
            <a:endParaRPr lang="en-US" sz="19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defTabSz="942289">
              <a:defRPr/>
            </a:pPr>
            <a:r>
              <a:rPr lang="en-US" sz="1900" dirty="0"/>
              <a:t>2/8/22 A second letter of support for HB 1071 was sent from MLPA </a:t>
            </a:r>
            <a:r>
              <a:rPr lang="en-US" sz="1900" dirty="0">
                <a:latin typeface="Calibri" panose="020F0502020204030204" pitchFamily="34" charset="0"/>
                <a:ea typeface="Calibri" panose="020F0502020204030204" pitchFamily="34" charset="0"/>
              </a:rPr>
              <a:t>to the House Resources, Recreation and Development Committee regarding the need for protection from unnecessary wakes created by wave surfing vehicles by requiring a distance of 250 ft. from shore rather than the current 150 ft. This bill was voted “inexpedient to legislate.”</a:t>
            </a:r>
          </a:p>
          <a:p>
            <a:pPr defTabSz="942289">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F8687E3-7675-448A-AAB8-B432EE4BBE74}" type="slidenum">
              <a:rPr lang="en-US" smtClean="0"/>
              <a:t>14</a:t>
            </a:fld>
            <a:endParaRPr lang="en-US"/>
          </a:p>
        </p:txBody>
      </p:sp>
    </p:spTree>
    <p:extLst>
      <p:ext uri="{BB962C8B-B14F-4D97-AF65-F5344CB8AC3E}">
        <p14:creationId xmlns:p14="http://schemas.microsoft.com/office/powerpoint/2010/main" val="50898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2EAF73-D6CB-424F-A783-3164CA517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42662AF-7FAC-039E-8C71-F6A3300BE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0C342D0-3A42-E377-5A9A-8A80DA6C453A}"/>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5" name="Footer Placeholder 4">
            <a:extLst>
              <a:ext uri="{FF2B5EF4-FFF2-40B4-BE49-F238E27FC236}">
                <a16:creationId xmlns:a16="http://schemas.microsoft.com/office/drawing/2014/main" xmlns="" id="{820C7987-91A8-AE66-D037-53CD9700C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E7C211-91EA-716A-07FA-2BBB40FA8FF4}"/>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16215946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E7953-4E21-D189-9D69-B720A3A7E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287CBA4-64CA-83DD-4222-F231B8D75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97C031-9210-DA7E-3EA4-BB9F033A9EFD}"/>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5" name="Footer Placeholder 4">
            <a:extLst>
              <a:ext uri="{FF2B5EF4-FFF2-40B4-BE49-F238E27FC236}">
                <a16:creationId xmlns:a16="http://schemas.microsoft.com/office/drawing/2014/main" xmlns="" id="{E962981A-C9C8-CADD-9C81-3272BEE22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295296-3412-0B77-5AF0-F82ED69B33D4}"/>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40779356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755C0B-9D8D-6BEF-EE31-D9A310FE0B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FD9CD9-8140-2879-6225-02C0BBCE0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7AB42A-C22D-F857-8E70-2EB67214C55B}"/>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5" name="Footer Placeholder 4">
            <a:extLst>
              <a:ext uri="{FF2B5EF4-FFF2-40B4-BE49-F238E27FC236}">
                <a16:creationId xmlns:a16="http://schemas.microsoft.com/office/drawing/2014/main" xmlns="" id="{71A01F31-FC6C-E883-23B9-5324D79B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B1BBB4-0DEB-B6FE-BA72-71DA9A29D392}"/>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29537237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58B2B-E76F-9849-F841-E30B927EF5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99D631-D5B7-AAE2-E604-01B61C6808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7A0A72-3065-5FE3-BB28-5435737EE384}"/>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5" name="Footer Placeholder 4">
            <a:extLst>
              <a:ext uri="{FF2B5EF4-FFF2-40B4-BE49-F238E27FC236}">
                <a16:creationId xmlns:a16="http://schemas.microsoft.com/office/drawing/2014/main" xmlns="" id="{06DA00CD-AE17-6CC3-2D95-ABE8917F9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EE6A43-01E8-92D4-8E97-305F4803FE0F}"/>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25384882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B032B-4DEC-57D1-F946-2A688A50B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58ED0B6-E6A0-A804-6434-A6BDDFA14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8EC09F-FBC3-8DDD-4807-FB3E2E8FF3FF}"/>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5" name="Footer Placeholder 4">
            <a:extLst>
              <a:ext uri="{FF2B5EF4-FFF2-40B4-BE49-F238E27FC236}">
                <a16:creationId xmlns:a16="http://schemas.microsoft.com/office/drawing/2014/main" xmlns="" id="{4D0FB755-010B-DF37-6DA9-68C359FAA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DF953A-B05D-CCD4-326E-2E84206CC214}"/>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28902589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A1231-EC3B-EAC5-258F-92DE70C72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C50F29F-DB9E-FCEF-0FEB-CE37098331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BDD5A3-2B66-AAA8-C913-20763D2A1A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0634EF5-438E-A246-1BB7-06291D829A10}"/>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6" name="Footer Placeholder 5">
            <a:extLst>
              <a:ext uri="{FF2B5EF4-FFF2-40B4-BE49-F238E27FC236}">
                <a16:creationId xmlns:a16="http://schemas.microsoft.com/office/drawing/2014/main" xmlns="" id="{B91E9F52-06EA-11E6-C82B-04C9678E9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93E00A-82F9-59CD-4793-BF146CF33E48}"/>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2606783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B0B27-0158-B140-6950-C940779F0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2459E0-3389-015C-1B5C-52E2D96B6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920FBA-C6EA-7AB5-925B-AAACCAE738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EC292E4-A813-E402-35F8-90302017A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5E0D81-F0D1-102F-18DC-3B9EC6758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BC6201E-A585-85AD-EA74-C8DC64A8D93F}"/>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8" name="Footer Placeholder 7">
            <a:extLst>
              <a:ext uri="{FF2B5EF4-FFF2-40B4-BE49-F238E27FC236}">
                <a16:creationId xmlns:a16="http://schemas.microsoft.com/office/drawing/2014/main" xmlns="" id="{A2EC0B81-5949-BCB4-AE3F-305F3768E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8824E8-5177-340C-298F-A6022043A5ED}"/>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7911973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DF6F0-F49E-1FB0-099F-5028407064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CE9530-2F07-4A30-7BEC-54F638AB2887}"/>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4" name="Footer Placeholder 3">
            <a:extLst>
              <a:ext uri="{FF2B5EF4-FFF2-40B4-BE49-F238E27FC236}">
                <a16:creationId xmlns:a16="http://schemas.microsoft.com/office/drawing/2014/main" xmlns="" id="{AD17342A-244D-D499-ADAA-4CBB01187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964A48-E602-07CA-5EB9-BC64077DBBDA}"/>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42286467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892DC1-AC46-D64A-8DB5-2EA99BA66465}"/>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3" name="Footer Placeholder 2">
            <a:extLst>
              <a:ext uri="{FF2B5EF4-FFF2-40B4-BE49-F238E27FC236}">
                <a16:creationId xmlns:a16="http://schemas.microsoft.com/office/drawing/2014/main" xmlns="" id="{F3A1AF4F-B875-106F-469B-FF9667EA58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3053A52-3ADB-DB3D-7A3B-C6E390F9835C}"/>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34120323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B362E-1234-4928-982F-9F2A57D9E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FC429AA-DB3A-8904-CAD6-863784C73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F9407F-3117-11A9-3DA1-76F1EAFEA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EB0679-1B9C-DE8F-3F2A-C1BBC444281A}"/>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6" name="Footer Placeholder 5">
            <a:extLst>
              <a:ext uri="{FF2B5EF4-FFF2-40B4-BE49-F238E27FC236}">
                <a16:creationId xmlns:a16="http://schemas.microsoft.com/office/drawing/2014/main" xmlns="" id="{CBFE6BF6-CC34-C4EF-01A4-93D638BB4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1B6EC73-09DB-9B66-47E2-52E0A72FDE6B}"/>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2756903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6D085-3377-C1A4-73CD-BDFC6BEA9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587DE8-EC06-D5FA-735B-2C3F5EBDE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3A76CCD-983A-13CF-019F-D534013B2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582077-1B3A-7ECA-E838-55AFE8AA6624}"/>
              </a:ext>
            </a:extLst>
          </p:cNvPr>
          <p:cNvSpPr>
            <a:spLocks noGrp="1"/>
          </p:cNvSpPr>
          <p:nvPr>
            <p:ph type="dt" sz="half" idx="10"/>
          </p:nvPr>
        </p:nvSpPr>
        <p:spPr/>
        <p:txBody>
          <a:bodyPr/>
          <a:lstStyle/>
          <a:p>
            <a:fld id="{D1507514-65CF-4CA4-8D0D-560C96D3C014}" type="datetimeFigureOut">
              <a:rPr lang="en-US" smtClean="0"/>
              <a:t>8/22/2022</a:t>
            </a:fld>
            <a:endParaRPr lang="en-US"/>
          </a:p>
        </p:txBody>
      </p:sp>
      <p:sp>
        <p:nvSpPr>
          <p:cNvPr id="6" name="Footer Placeholder 5">
            <a:extLst>
              <a:ext uri="{FF2B5EF4-FFF2-40B4-BE49-F238E27FC236}">
                <a16:creationId xmlns:a16="http://schemas.microsoft.com/office/drawing/2014/main" xmlns="" id="{6E2DC37F-53EB-1336-1EBA-7A7953A0C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F6BC34-47F8-0E8C-11E6-A64F888AB2DD}"/>
              </a:ext>
            </a:extLst>
          </p:cNvPr>
          <p:cNvSpPr>
            <a:spLocks noGrp="1"/>
          </p:cNvSpPr>
          <p:nvPr>
            <p:ph type="sldNum" sz="quarter" idx="12"/>
          </p:nvPr>
        </p:nvSpPr>
        <p:spPr/>
        <p:txBody>
          <a:bodyPr/>
          <a:lstStyle/>
          <a:p>
            <a:fld id="{135E0D25-15B5-41D6-B000-2BE8D78A0282}" type="slidenum">
              <a:rPr lang="en-US" smtClean="0"/>
              <a:t>‹#›</a:t>
            </a:fld>
            <a:endParaRPr lang="en-US"/>
          </a:p>
        </p:txBody>
      </p:sp>
    </p:spTree>
    <p:extLst>
      <p:ext uri="{BB962C8B-B14F-4D97-AF65-F5344CB8AC3E}">
        <p14:creationId xmlns:p14="http://schemas.microsoft.com/office/powerpoint/2010/main" val="15324935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501D7C-0ABD-90C8-8543-50C3FCEC4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642F4B9-EAB1-3888-5EE6-6F4AF4147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2AF64F-A3AE-7E14-A30F-6F298B5B4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07514-65CF-4CA4-8D0D-560C96D3C014}" type="datetimeFigureOut">
              <a:rPr lang="en-US" smtClean="0"/>
              <a:t>8/22/2022</a:t>
            </a:fld>
            <a:endParaRPr lang="en-US"/>
          </a:p>
        </p:txBody>
      </p:sp>
      <p:sp>
        <p:nvSpPr>
          <p:cNvPr id="5" name="Footer Placeholder 4">
            <a:extLst>
              <a:ext uri="{FF2B5EF4-FFF2-40B4-BE49-F238E27FC236}">
                <a16:creationId xmlns:a16="http://schemas.microsoft.com/office/drawing/2014/main" xmlns="" id="{8EC8E0C1-B316-0A97-625B-9BE1135F8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5D5CE83-1D31-C53E-F92D-191561E72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E0D25-15B5-41D6-B000-2BE8D78A0282}" type="slidenum">
              <a:rPr lang="en-US" smtClean="0"/>
              <a:t>‹#›</a:t>
            </a:fld>
            <a:endParaRPr lang="en-US"/>
          </a:p>
        </p:txBody>
      </p:sp>
    </p:spTree>
    <p:extLst>
      <p:ext uri="{BB962C8B-B14F-4D97-AF65-F5344CB8AC3E}">
        <p14:creationId xmlns:p14="http://schemas.microsoft.com/office/powerpoint/2010/main" val="3039010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E32CBE0-8288-460B-B5B9-22512F48A359}"/>
              </a:ext>
            </a:extLst>
          </p:cNvPr>
          <p:cNvSpPr>
            <a:spLocks noGrp="1"/>
          </p:cNvSpPr>
          <p:nvPr>
            <p:ph type="title"/>
          </p:nvPr>
        </p:nvSpPr>
        <p:spPr>
          <a:xfrm>
            <a:off x="838200" y="239152"/>
            <a:ext cx="10515600" cy="1218588"/>
          </a:xfrm>
        </p:spPr>
        <p:txBody>
          <a:bodyPr>
            <a:normAutofit fontScale="90000"/>
          </a:bodyPr>
          <a:lstStyle/>
          <a:p>
            <a:pPr algn="ctr"/>
            <a:r>
              <a:rPr lang="en-US" sz="4900" b="1" dirty="0">
                <a:latin typeface="+mn-lt"/>
              </a:rPr>
              <a:t>Mirror Lake Protective Association</a:t>
            </a:r>
            <a:br>
              <a:rPr lang="en-US" sz="4900" b="1" dirty="0">
                <a:latin typeface="+mn-lt"/>
              </a:rPr>
            </a:br>
            <a:r>
              <a:rPr lang="en-US" sz="3600" b="1" dirty="0">
                <a:latin typeface="+mn-lt"/>
              </a:rPr>
              <a:t>Annual Meeting: </a:t>
            </a:r>
            <a:r>
              <a:rPr lang="en-US" sz="3600" dirty="0">
                <a:latin typeface="+mn-lt"/>
              </a:rPr>
              <a:t>July 23, 2022</a:t>
            </a:r>
          </a:p>
        </p:txBody>
      </p:sp>
      <p:pic>
        <p:nvPicPr>
          <p:cNvPr id="7" name="Content Placeholder 6">
            <a:extLst>
              <a:ext uri="{FF2B5EF4-FFF2-40B4-BE49-F238E27FC236}">
                <a16:creationId xmlns:a16="http://schemas.microsoft.com/office/drawing/2014/main" xmlns="" id="{9E030850-65AE-4A8C-A70B-33EF8E8BE8E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58957" y="1669774"/>
            <a:ext cx="9859617" cy="5089318"/>
          </a:xfrm>
          <a:prstGeom prst="rect">
            <a:avLst/>
          </a:prstGeom>
          <a:ln w="76200">
            <a:solidFill>
              <a:schemeClr val="tx1"/>
            </a:solidFill>
          </a:ln>
        </p:spPr>
      </p:pic>
      <p:sp>
        <p:nvSpPr>
          <p:cNvPr id="2" name="Slide Number Placeholder 1">
            <a:extLst>
              <a:ext uri="{FF2B5EF4-FFF2-40B4-BE49-F238E27FC236}">
                <a16:creationId xmlns:a16="http://schemas.microsoft.com/office/drawing/2014/main" xmlns="" id="{6843EEFB-9613-4F92-B85F-B93C071BD8C0}"/>
              </a:ext>
            </a:extLst>
          </p:cNvPr>
          <p:cNvSpPr>
            <a:spLocks noGrp="1"/>
          </p:cNvSpPr>
          <p:nvPr>
            <p:ph type="sldNum" sz="quarter" idx="12"/>
          </p:nvPr>
        </p:nvSpPr>
        <p:spPr/>
        <p:txBody>
          <a:bodyPr/>
          <a:lstStyle/>
          <a:p>
            <a:fld id="{C6171EEC-727D-4776-A5BF-5D15C0983354}" type="slidenum">
              <a:rPr lang="en-US" smtClean="0"/>
              <a:t>1</a:t>
            </a:fld>
            <a:endParaRPr lang="en-US"/>
          </a:p>
        </p:txBody>
      </p:sp>
    </p:spTree>
    <p:extLst>
      <p:ext uri="{BB962C8B-B14F-4D97-AF65-F5344CB8AC3E}">
        <p14:creationId xmlns:p14="http://schemas.microsoft.com/office/powerpoint/2010/main" val="37921291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171450"/>
            <a:ext cx="8682038"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8806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B13E2A-4E99-C94C-A3B7-F956F2C2E61A}"/>
              </a:ext>
            </a:extLst>
          </p:cNvPr>
          <p:cNvPicPr>
            <a:picLocks noChangeAspect="1"/>
          </p:cNvPicPr>
          <p:nvPr/>
        </p:nvPicPr>
        <p:blipFill>
          <a:blip r:embed="rId2"/>
          <a:stretch>
            <a:fillRect/>
          </a:stretch>
        </p:blipFill>
        <p:spPr>
          <a:xfrm>
            <a:off x="89630" y="0"/>
            <a:ext cx="12012739" cy="6858000"/>
          </a:xfrm>
          <a:prstGeom prst="rect">
            <a:avLst/>
          </a:prstGeom>
        </p:spPr>
      </p:pic>
    </p:spTree>
    <p:extLst>
      <p:ext uri="{BB962C8B-B14F-4D97-AF65-F5344CB8AC3E}">
        <p14:creationId xmlns:p14="http://schemas.microsoft.com/office/powerpoint/2010/main" val="969220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14087E-53AB-D5FC-79A1-5FC0BAB85B33}"/>
              </a:ext>
            </a:extLst>
          </p:cNvPr>
          <p:cNvPicPr>
            <a:picLocks noChangeAspect="1"/>
          </p:cNvPicPr>
          <p:nvPr/>
        </p:nvPicPr>
        <p:blipFill>
          <a:blip r:embed="rId2"/>
          <a:stretch>
            <a:fillRect/>
          </a:stretch>
        </p:blipFill>
        <p:spPr>
          <a:xfrm>
            <a:off x="85800" y="0"/>
            <a:ext cx="12020400" cy="6858000"/>
          </a:xfrm>
          <a:prstGeom prst="rect">
            <a:avLst/>
          </a:prstGeom>
        </p:spPr>
      </p:pic>
    </p:spTree>
    <p:extLst>
      <p:ext uri="{BB962C8B-B14F-4D97-AF65-F5344CB8AC3E}">
        <p14:creationId xmlns:p14="http://schemas.microsoft.com/office/powerpoint/2010/main" val="3956522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602BEA3-3E2B-C859-9630-4BBFE8524D55}"/>
              </a:ext>
            </a:extLst>
          </p:cNvPr>
          <p:cNvPicPr>
            <a:picLocks noChangeAspect="1"/>
          </p:cNvPicPr>
          <p:nvPr/>
        </p:nvPicPr>
        <p:blipFill>
          <a:blip r:embed="rId2"/>
          <a:stretch>
            <a:fillRect/>
          </a:stretch>
        </p:blipFill>
        <p:spPr>
          <a:xfrm>
            <a:off x="1183341" y="143633"/>
            <a:ext cx="11672047" cy="6570733"/>
          </a:xfrm>
          <a:prstGeom prst="rect">
            <a:avLst/>
          </a:prstGeom>
        </p:spPr>
      </p:pic>
    </p:spTree>
    <p:extLst>
      <p:ext uri="{BB962C8B-B14F-4D97-AF65-F5344CB8AC3E}">
        <p14:creationId xmlns:p14="http://schemas.microsoft.com/office/powerpoint/2010/main" val="31986913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821B6-A0F7-A24C-5928-0F790C53923D}"/>
              </a:ext>
            </a:extLst>
          </p:cNvPr>
          <p:cNvSpPr>
            <a:spLocks noGrp="1"/>
          </p:cNvSpPr>
          <p:nvPr>
            <p:ph type="title"/>
          </p:nvPr>
        </p:nvSpPr>
        <p:spPr>
          <a:xfrm>
            <a:off x="838200" y="1"/>
            <a:ext cx="10515600" cy="1073425"/>
          </a:xfrm>
        </p:spPr>
        <p:txBody>
          <a:bodyPr/>
          <a:lstStyle/>
          <a:p>
            <a:pPr algn="ctr"/>
            <a:r>
              <a:rPr lang="en-US" b="1" dirty="0">
                <a:latin typeface="+mn-lt"/>
              </a:rPr>
              <a:t>NH Cyanobacteria Legislation</a:t>
            </a:r>
          </a:p>
        </p:txBody>
      </p:sp>
      <p:pic>
        <p:nvPicPr>
          <p:cNvPr id="6" name="Content Placeholder 5">
            <a:extLst>
              <a:ext uri="{FF2B5EF4-FFF2-40B4-BE49-F238E27FC236}">
                <a16:creationId xmlns:a16="http://schemas.microsoft.com/office/drawing/2014/main" xmlns="" id="{FAC6E5E2-C632-F02F-6E34-C27698F4A8D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020417" y="1537253"/>
            <a:ext cx="4903305" cy="5320746"/>
          </a:xfrm>
        </p:spPr>
      </p:pic>
      <p:pic>
        <p:nvPicPr>
          <p:cNvPr id="8" name="Content Placeholder 7">
            <a:extLst>
              <a:ext uri="{FF2B5EF4-FFF2-40B4-BE49-F238E27FC236}">
                <a16:creationId xmlns:a16="http://schemas.microsoft.com/office/drawing/2014/main" xmlns="" id="{DF178A13-9C53-DE08-C431-F49B4B7F13B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68280" y="1537251"/>
            <a:ext cx="5085520" cy="5320747"/>
          </a:xfrm>
        </p:spPr>
      </p:pic>
    </p:spTree>
    <p:extLst>
      <p:ext uri="{BB962C8B-B14F-4D97-AF65-F5344CB8AC3E}">
        <p14:creationId xmlns:p14="http://schemas.microsoft.com/office/powerpoint/2010/main" val="21763787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520504"/>
            <a:ext cx="8229600" cy="897133"/>
          </a:xfrm>
        </p:spPr>
        <p:txBody>
          <a:bodyPr>
            <a:noAutofit/>
          </a:bodyPr>
          <a:lstStyle/>
          <a:p>
            <a:pPr algn="ctr"/>
            <a:r>
              <a:rPr lang="en-US" b="1" dirty="0">
                <a:latin typeface="+mn-lt"/>
              </a:rPr>
              <a:t>Loon Update</a:t>
            </a:r>
            <a:br>
              <a:rPr lang="en-US" b="1" dirty="0">
                <a:latin typeface="+mn-lt"/>
              </a:rPr>
            </a:br>
            <a:r>
              <a:rPr lang="en-US" sz="3200" dirty="0">
                <a:latin typeface="+mn-lt"/>
              </a:rPr>
              <a:t>Beth </a:t>
            </a:r>
            <a:r>
              <a:rPr lang="en-US" sz="3200" dirty="0" err="1">
                <a:latin typeface="+mn-lt"/>
              </a:rPr>
              <a:t>Urda</a:t>
            </a:r>
            <a:r>
              <a:rPr lang="en-US" b="1" dirty="0">
                <a:latin typeface="+mn-lt"/>
              </a:rPr>
              <a:t/>
            </a:r>
            <a:br>
              <a:rPr lang="en-US" b="1" dirty="0">
                <a:latin typeface="+mn-lt"/>
              </a:rPr>
            </a:br>
            <a:endParaRPr lang="en-US" sz="3200" dirty="0">
              <a:latin typeface="+mn-lt"/>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667001"/>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73426" y="1630017"/>
            <a:ext cx="4758663" cy="509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59913" y="1630017"/>
            <a:ext cx="4993887" cy="512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xmlns="" id="{B47A0151-3802-4316-A526-9C9D9A9CE9DB}"/>
              </a:ext>
            </a:extLst>
          </p:cNvPr>
          <p:cNvSpPr>
            <a:spLocks noGrp="1"/>
          </p:cNvSpPr>
          <p:nvPr>
            <p:ph type="sldNum" sz="quarter" idx="12"/>
          </p:nvPr>
        </p:nvSpPr>
        <p:spPr/>
        <p:txBody>
          <a:bodyPr/>
          <a:lstStyle/>
          <a:p>
            <a:fld id="{C6171EEC-727D-4776-A5BF-5D15C0983354}" type="slidenum">
              <a:rPr lang="en-US" smtClean="0"/>
              <a:t>15</a:t>
            </a:fld>
            <a:endParaRPr lang="en-US"/>
          </a:p>
        </p:txBody>
      </p:sp>
    </p:spTree>
    <p:extLst>
      <p:ext uri="{BB962C8B-B14F-4D97-AF65-F5344CB8AC3E}">
        <p14:creationId xmlns:p14="http://schemas.microsoft.com/office/powerpoint/2010/main" val="13174727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09"/>
            <a:ext cx="10515600" cy="1817297"/>
          </a:xfrm>
        </p:spPr>
        <p:txBody>
          <a:bodyPr>
            <a:normAutofit/>
          </a:bodyPr>
          <a:lstStyle/>
          <a:p>
            <a:pPr algn="ctr"/>
            <a:r>
              <a:rPr lang="en-US" b="1" dirty="0">
                <a:latin typeface="+mn-lt"/>
              </a:rPr>
              <a:t>Land Conservation Committee</a:t>
            </a:r>
            <a:r>
              <a:rPr lang="en-US" b="1" dirty="0"/>
              <a:t/>
            </a:r>
            <a:br>
              <a:rPr lang="en-US" b="1" dirty="0"/>
            </a:br>
            <a:r>
              <a:rPr lang="en-US" sz="3200" dirty="0">
                <a:latin typeface="+mn-lt"/>
              </a:rPr>
              <a:t>Ann Torregrossa</a:t>
            </a:r>
            <a:endParaRPr lang="en-US" dirty="0"/>
          </a:p>
        </p:txBody>
      </p:sp>
      <p:pic>
        <p:nvPicPr>
          <p:cNvPr id="2050" name="Picture 2">
            <a:extLst>
              <a:ext uri="{FF2B5EF4-FFF2-40B4-BE49-F238E27FC236}">
                <a16:creationId xmlns:a16="http://schemas.microsoft.com/office/drawing/2014/main" xmlns="" id="{ECEC6C1D-6EEE-41E0-B5FD-9A5154307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1060174" y="1577008"/>
            <a:ext cx="10111409" cy="52809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93898700-73E0-48E7-9AF2-E3F2BFDF5B74}"/>
              </a:ext>
            </a:extLst>
          </p:cNvPr>
          <p:cNvSpPr>
            <a:spLocks noGrp="1"/>
          </p:cNvSpPr>
          <p:nvPr>
            <p:ph type="sldNum" sz="quarter" idx="12"/>
          </p:nvPr>
        </p:nvSpPr>
        <p:spPr/>
        <p:txBody>
          <a:bodyPr/>
          <a:lstStyle/>
          <a:p>
            <a:fld id="{C6171EEC-727D-4776-A5BF-5D15C0983354}" type="slidenum">
              <a:rPr lang="en-US" smtClean="0"/>
              <a:t>16</a:t>
            </a:fld>
            <a:endParaRPr lang="en-US"/>
          </a:p>
        </p:txBody>
      </p:sp>
    </p:spTree>
    <p:extLst>
      <p:ext uri="{BB962C8B-B14F-4D97-AF65-F5344CB8AC3E}">
        <p14:creationId xmlns:p14="http://schemas.microsoft.com/office/powerpoint/2010/main" val="24973230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8782B-FBE4-E2D8-B1FB-77B32F2FD960}"/>
              </a:ext>
            </a:extLst>
          </p:cNvPr>
          <p:cNvSpPr>
            <a:spLocks noGrp="1"/>
          </p:cNvSpPr>
          <p:nvPr>
            <p:ph type="title"/>
          </p:nvPr>
        </p:nvSpPr>
        <p:spPr>
          <a:xfrm>
            <a:off x="838200" y="1"/>
            <a:ext cx="10515600" cy="1113182"/>
          </a:xfrm>
        </p:spPr>
        <p:txBody>
          <a:bodyPr/>
          <a:lstStyle/>
          <a:p>
            <a:pPr algn="ctr"/>
            <a:r>
              <a:rPr lang="en-US" b="1" dirty="0">
                <a:latin typeface="+mn-lt"/>
              </a:rPr>
              <a:t>MLPA Strategic Plan</a:t>
            </a:r>
          </a:p>
        </p:txBody>
      </p:sp>
      <p:sp>
        <p:nvSpPr>
          <p:cNvPr id="3" name="Content Placeholder 2">
            <a:extLst>
              <a:ext uri="{FF2B5EF4-FFF2-40B4-BE49-F238E27FC236}">
                <a16:creationId xmlns:a16="http://schemas.microsoft.com/office/drawing/2014/main" xmlns="" id="{247F00CF-DD89-D3C9-0F9C-10C2DCE82197}"/>
              </a:ext>
            </a:extLst>
          </p:cNvPr>
          <p:cNvSpPr>
            <a:spLocks noGrp="1"/>
          </p:cNvSpPr>
          <p:nvPr>
            <p:ph sz="half" idx="1"/>
          </p:nvPr>
        </p:nvSpPr>
        <p:spPr>
          <a:xfrm>
            <a:off x="92765" y="1298714"/>
            <a:ext cx="6281531" cy="5559286"/>
          </a:xfrm>
        </p:spPr>
        <p:txBody>
          <a:bodyPr>
            <a:normAutofit/>
          </a:bodyPr>
          <a:lstStyle/>
          <a:p>
            <a:pPr marL="457200" lvl="1" indent="0">
              <a:buNone/>
            </a:pPr>
            <a:r>
              <a:rPr lang="en-US" sz="2800" b="1" dirty="0"/>
              <a:t>GUIDED BY:</a:t>
            </a:r>
          </a:p>
          <a:p>
            <a:pPr marL="457200" lvl="1" indent="0">
              <a:buNone/>
            </a:pPr>
            <a:endParaRPr lang="en-US" sz="2800" b="1" dirty="0"/>
          </a:p>
          <a:p>
            <a:pPr lvl="1"/>
            <a:r>
              <a:rPr lang="en-US" sz="3200" b="1" dirty="0"/>
              <a:t>Sciarappa Entry Plan interviews</a:t>
            </a:r>
          </a:p>
          <a:p>
            <a:pPr lvl="1"/>
            <a:r>
              <a:rPr lang="en-US" sz="3200" dirty="0">
                <a:solidFill>
                  <a:schemeClr val="accent5">
                    <a:lumMod val="75000"/>
                  </a:schemeClr>
                </a:solidFill>
              </a:rPr>
              <a:t>Wolfeboro Water Summit</a:t>
            </a:r>
          </a:p>
          <a:p>
            <a:pPr lvl="1"/>
            <a:r>
              <a:rPr lang="en-US" sz="3200" b="1" dirty="0"/>
              <a:t>Lakes Congress</a:t>
            </a:r>
          </a:p>
          <a:p>
            <a:pPr lvl="1"/>
            <a:r>
              <a:rPr lang="en-US" sz="3200" i="1" dirty="0">
                <a:solidFill>
                  <a:schemeClr val="accent5">
                    <a:lumMod val="75000"/>
                  </a:schemeClr>
                </a:solidFill>
              </a:rPr>
              <a:t>Geosyntec Mirror Lake Water Management Plan </a:t>
            </a:r>
            <a:r>
              <a:rPr lang="en-US" sz="2800" i="1" dirty="0">
                <a:solidFill>
                  <a:srgbClr val="FF0000"/>
                </a:solidFill>
              </a:rPr>
              <a:t>(Bob </a:t>
            </a:r>
            <a:r>
              <a:rPr lang="en-US" sz="2800" i="1" dirty="0" err="1">
                <a:solidFill>
                  <a:srgbClr val="FF0000"/>
                </a:solidFill>
              </a:rPr>
              <a:t>Hartzel</a:t>
            </a:r>
            <a:r>
              <a:rPr lang="en-US" sz="2800" i="1" dirty="0">
                <a:solidFill>
                  <a:srgbClr val="FF0000"/>
                </a:solidFill>
              </a:rPr>
              <a:t>)</a:t>
            </a:r>
            <a:endParaRPr lang="en-US" sz="3200" i="1" dirty="0">
              <a:solidFill>
                <a:schemeClr val="accent5">
                  <a:lumMod val="75000"/>
                </a:schemeClr>
              </a:solidFill>
            </a:endParaRPr>
          </a:p>
          <a:p>
            <a:pPr lvl="1"/>
            <a:r>
              <a:rPr lang="en-US" sz="3200" b="1" i="1" dirty="0"/>
              <a:t>Rapid Ecological Assessment</a:t>
            </a:r>
          </a:p>
          <a:p>
            <a:pPr marL="457200" lvl="1" indent="0">
              <a:buNone/>
            </a:pPr>
            <a:r>
              <a:rPr lang="en-US" sz="2800" b="1" i="1" dirty="0">
                <a:solidFill>
                  <a:srgbClr val="FF0000"/>
                </a:solidFill>
              </a:rPr>
              <a:t>   </a:t>
            </a:r>
            <a:r>
              <a:rPr lang="en-US" sz="2800" i="1" dirty="0">
                <a:solidFill>
                  <a:srgbClr val="FF0000"/>
                </a:solidFill>
              </a:rPr>
              <a:t>                                   (Rick Van de Poll)</a:t>
            </a:r>
            <a:endParaRPr lang="en-US" sz="2800" b="1" i="1" dirty="0">
              <a:solidFill>
                <a:srgbClr val="FF0000"/>
              </a:solidFill>
            </a:endParaRPr>
          </a:p>
          <a:p>
            <a:pPr lvl="1"/>
            <a:r>
              <a:rPr lang="en-US" sz="3200" dirty="0">
                <a:solidFill>
                  <a:schemeClr val="accent5">
                    <a:lumMod val="75000"/>
                  </a:schemeClr>
                </a:solidFill>
              </a:rPr>
              <a:t>UNH Extension/NHDES reports</a:t>
            </a:r>
          </a:p>
          <a:p>
            <a:pPr lvl="1"/>
            <a:endParaRPr lang="en-US" sz="3200" dirty="0"/>
          </a:p>
          <a:p>
            <a:pPr marL="457200" lvl="1" indent="0">
              <a:buNone/>
            </a:pPr>
            <a:endParaRPr lang="en-US" dirty="0"/>
          </a:p>
        </p:txBody>
      </p:sp>
      <p:pic>
        <p:nvPicPr>
          <p:cNvPr id="6" name="Content Placeholder 5">
            <a:extLst>
              <a:ext uri="{FF2B5EF4-FFF2-40B4-BE49-F238E27FC236}">
                <a16:creationId xmlns:a16="http://schemas.microsoft.com/office/drawing/2014/main" xmlns="" id="{6016BF17-53E1-2D81-1BF4-DFE885A8E4C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6374296" y="1298713"/>
            <a:ext cx="4797287" cy="5559286"/>
          </a:xfrm>
        </p:spPr>
      </p:pic>
    </p:spTree>
    <p:extLst>
      <p:ext uri="{BB962C8B-B14F-4D97-AF65-F5344CB8AC3E}">
        <p14:creationId xmlns:p14="http://schemas.microsoft.com/office/powerpoint/2010/main" val="25473544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FCA0BFE-5633-B22A-8F3E-99442C8247CD}"/>
              </a:ext>
            </a:extLst>
          </p:cNvPr>
          <p:cNvSpPr>
            <a:spLocks noGrp="1"/>
          </p:cNvSpPr>
          <p:nvPr>
            <p:ph type="title"/>
          </p:nvPr>
        </p:nvSpPr>
        <p:spPr>
          <a:xfrm>
            <a:off x="838200" y="98473"/>
            <a:ext cx="10515600" cy="956603"/>
          </a:xfrm>
        </p:spPr>
        <p:txBody>
          <a:bodyPr>
            <a:normAutofit/>
          </a:bodyPr>
          <a:lstStyle/>
          <a:p>
            <a:pPr algn="ctr"/>
            <a:r>
              <a:rPr lang="en-US" b="1" dirty="0" err="1">
                <a:latin typeface="+mn-lt"/>
              </a:rPr>
              <a:t>LakeSmart</a:t>
            </a:r>
            <a:endParaRPr lang="en-US" b="1" dirty="0">
              <a:latin typeface="+mn-lt"/>
            </a:endParaRPr>
          </a:p>
        </p:txBody>
      </p:sp>
      <p:pic>
        <p:nvPicPr>
          <p:cNvPr id="5" name="Content Placeholder 4">
            <a:extLst>
              <a:ext uri="{FF2B5EF4-FFF2-40B4-BE49-F238E27FC236}">
                <a16:creationId xmlns:a16="http://schemas.microsoft.com/office/drawing/2014/main" xmlns="" id="{E7044708-744F-B08A-2931-6CC649313AC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690688"/>
            <a:ext cx="5013959" cy="5167311"/>
          </a:xfrm>
        </p:spPr>
      </p:pic>
      <p:pic>
        <p:nvPicPr>
          <p:cNvPr id="9" name="Content Placeholder 8">
            <a:extLst>
              <a:ext uri="{FF2B5EF4-FFF2-40B4-BE49-F238E27FC236}">
                <a16:creationId xmlns:a16="http://schemas.microsoft.com/office/drawing/2014/main" xmlns="" id="{F81BBAEB-323C-515D-EE19-D43932272C4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9840" y="1690687"/>
            <a:ext cx="5013959" cy="5167311"/>
          </a:xfrm>
        </p:spPr>
      </p:pic>
    </p:spTree>
    <p:extLst>
      <p:ext uri="{BB962C8B-B14F-4D97-AF65-F5344CB8AC3E}">
        <p14:creationId xmlns:p14="http://schemas.microsoft.com/office/powerpoint/2010/main" val="17269350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7E3C1-D674-A9CA-BFCC-7CF59FB03352}"/>
              </a:ext>
            </a:extLst>
          </p:cNvPr>
          <p:cNvSpPr>
            <a:spLocks noGrp="1"/>
          </p:cNvSpPr>
          <p:nvPr>
            <p:ph type="title"/>
          </p:nvPr>
        </p:nvSpPr>
        <p:spPr>
          <a:xfrm>
            <a:off x="838200" y="-556591"/>
            <a:ext cx="10515600" cy="2247279"/>
          </a:xfrm>
        </p:spPr>
        <p:txBody>
          <a:bodyPr/>
          <a:lstStyle/>
          <a:p>
            <a:pPr algn="ctr"/>
            <a:r>
              <a:rPr lang="en-US" b="1" dirty="0">
                <a:latin typeface="+mn-lt"/>
              </a:rPr>
              <a:t>Watershed Management Plan</a:t>
            </a:r>
          </a:p>
        </p:txBody>
      </p:sp>
      <p:pic>
        <p:nvPicPr>
          <p:cNvPr id="6" name="Content Placeholder 5">
            <a:extLst>
              <a:ext uri="{FF2B5EF4-FFF2-40B4-BE49-F238E27FC236}">
                <a16:creationId xmlns:a16="http://schemas.microsoft.com/office/drawing/2014/main" xmlns="" id="{1FBDB5CD-5A09-26F6-E770-85BC4512246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33670" y="1550504"/>
            <a:ext cx="4876800" cy="5307496"/>
          </a:xfrm>
        </p:spPr>
      </p:pic>
      <p:pic>
        <p:nvPicPr>
          <p:cNvPr id="8" name="Content Placeholder 7">
            <a:extLst>
              <a:ext uri="{FF2B5EF4-FFF2-40B4-BE49-F238E27FC236}">
                <a16:creationId xmlns:a16="http://schemas.microsoft.com/office/drawing/2014/main" xmlns="" id="{38CC8CEF-D0AE-12D5-C36B-16C59D3A3199}"/>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81532" y="1550504"/>
            <a:ext cx="4876798" cy="5307496"/>
          </a:xfrm>
        </p:spPr>
      </p:pic>
    </p:spTree>
    <p:extLst>
      <p:ext uri="{BB962C8B-B14F-4D97-AF65-F5344CB8AC3E}">
        <p14:creationId xmlns:p14="http://schemas.microsoft.com/office/powerpoint/2010/main" val="34762091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36524"/>
            <a:ext cx="10515600" cy="777875"/>
          </a:xfrm>
        </p:spPr>
        <p:txBody>
          <a:bodyPr>
            <a:normAutofit/>
          </a:bodyPr>
          <a:lstStyle/>
          <a:p>
            <a:pPr algn="ctr"/>
            <a:r>
              <a:rPr lang="en-US" b="1" dirty="0">
                <a:latin typeface="+mn-lt"/>
              </a:rPr>
              <a:t>Agenda</a:t>
            </a:r>
          </a:p>
        </p:txBody>
      </p:sp>
      <p:sp>
        <p:nvSpPr>
          <p:cNvPr id="6" name="Content Placeholder 5"/>
          <p:cNvSpPr>
            <a:spLocks noGrp="1"/>
          </p:cNvSpPr>
          <p:nvPr>
            <p:ph sz="half" idx="1"/>
          </p:nvPr>
        </p:nvSpPr>
        <p:spPr>
          <a:xfrm>
            <a:off x="225287" y="1364974"/>
            <a:ext cx="6732104" cy="5356501"/>
          </a:xfrm>
        </p:spPr>
        <p:txBody>
          <a:bodyPr>
            <a:normAutofit/>
          </a:bodyPr>
          <a:lstStyle/>
          <a:p>
            <a:pPr marL="742950" indent="-742950">
              <a:buAutoNum type="arabicPeriod"/>
            </a:pPr>
            <a:r>
              <a:rPr lang="en-US" sz="3200" b="1" dirty="0"/>
              <a:t>Welcome</a:t>
            </a:r>
          </a:p>
          <a:p>
            <a:pPr marL="742950" indent="-742950">
              <a:buAutoNum type="arabicPeriod"/>
            </a:pPr>
            <a:r>
              <a:rPr lang="en-US" sz="3200" b="1" dirty="0"/>
              <a:t>Approve minutes</a:t>
            </a:r>
          </a:p>
          <a:p>
            <a:pPr marL="742950" indent="-742950">
              <a:buAutoNum type="arabicPeriod"/>
            </a:pPr>
            <a:r>
              <a:rPr lang="en-US" sz="3200" b="1" dirty="0"/>
              <a:t>Treasurer’s Report</a:t>
            </a:r>
          </a:p>
          <a:p>
            <a:pPr marL="742950" indent="-742950">
              <a:buAutoNum type="arabicPeriod"/>
            </a:pPr>
            <a:r>
              <a:rPr lang="en-US" sz="3200" b="1" dirty="0"/>
              <a:t>Nominations</a:t>
            </a:r>
          </a:p>
          <a:p>
            <a:pPr marL="742950" indent="-742950">
              <a:buAutoNum type="arabicPeriod"/>
            </a:pPr>
            <a:r>
              <a:rPr lang="en-US" sz="3200" b="1" dirty="0"/>
              <a:t>Standing Committee Reports</a:t>
            </a:r>
          </a:p>
          <a:p>
            <a:pPr marL="742950" indent="-742950">
              <a:buAutoNum type="arabicPeriod"/>
            </a:pPr>
            <a:r>
              <a:rPr lang="en-US" sz="3200" b="1" dirty="0"/>
              <a:t>Long Range Planning</a:t>
            </a:r>
          </a:p>
          <a:p>
            <a:pPr marL="742950" indent="-742950">
              <a:buAutoNum type="arabicPeriod"/>
            </a:pPr>
            <a:r>
              <a:rPr lang="en-US" sz="3200" b="1" dirty="0"/>
              <a:t>Old &amp; New Business</a:t>
            </a:r>
          </a:p>
          <a:p>
            <a:pPr lvl="1"/>
            <a:r>
              <a:rPr lang="en-US" b="1" dirty="0"/>
              <a:t> </a:t>
            </a:r>
            <a:r>
              <a:rPr lang="en-US" sz="2000" b="1" dirty="0"/>
              <a:t>R</a:t>
            </a:r>
            <a:r>
              <a:rPr lang="en-US" sz="2000" dirty="0"/>
              <a:t>esolutions</a:t>
            </a:r>
            <a:endParaRPr lang="en-US" b="1" dirty="0"/>
          </a:p>
          <a:p>
            <a:pPr marL="742950" indent="-742950">
              <a:buAutoNum type="arabicPeriod"/>
            </a:pPr>
            <a:r>
              <a:rPr lang="en-US" sz="3200" b="1" dirty="0"/>
              <a:t>Adjourn</a:t>
            </a:r>
          </a:p>
          <a:p>
            <a:pPr marL="742950" indent="-742950">
              <a:buAutoNum type="arabicPeriod"/>
            </a:pPr>
            <a:endParaRPr lang="en-US" sz="3600" b="1" dirty="0"/>
          </a:p>
          <a:p>
            <a:pPr marL="0" indent="0">
              <a:buNone/>
            </a:pPr>
            <a:endParaRPr lang="en-US" dirty="0"/>
          </a:p>
        </p:txBody>
      </p:sp>
      <p:pic>
        <p:nvPicPr>
          <p:cNvPr id="12" name="Content Placeholder 11">
            <a:extLst>
              <a:ext uri="{FF2B5EF4-FFF2-40B4-BE49-F238E27FC236}">
                <a16:creationId xmlns:a16="http://schemas.microsoft.com/office/drawing/2014/main" xmlns="" id="{6BFCB8E4-F3E6-532E-F755-9CE8C56F1F4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5270" y="1572920"/>
            <a:ext cx="5009322" cy="5285080"/>
          </a:xfrm>
        </p:spPr>
      </p:pic>
      <p:sp>
        <p:nvSpPr>
          <p:cNvPr id="4" name="Slide Number Placeholder 3">
            <a:extLst>
              <a:ext uri="{FF2B5EF4-FFF2-40B4-BE49-F238E27FC236}">
                <a16:creationId xmlns:a16="http://schemas.microsoft.com/office/drawing/2014/main" xmlns="" id="{761FC834-0ED2-44D4-8A1A-12957ECBB904}"/>
              </a:ext>
            </a:extLst>
          </p:cNvPr>
          <p:cNvSpPr>
            <a:spLocks noGrp="1"/>
          </p:cNvSpPr>
          <p:nvPr>
            <p:ph type="sldNum" sz="quarter" idx="12"/>
          </p:nvPr>
        </p:nvSpPr>
        <p:spPr/>
        <p:txBody>
          <a:bodyPr/>
          <a:lstStyle/>
          <a:p>
            <a:fld id="{C6171EEC-727D-4776-A5BF-5D15C0983354}" type="slidenum">
              <a:rPr lang="en-US" smtClean="0"/>
              <a:t>2</a:t>
            </a:fld>
            <a:endParaRPr lang="en-US"/>
          </a:p>
        </p:txBody>
      </p:sp>
    </p:spTree>
    <p:extLst>
      <p:ext uri="{BB962C8B-B14F-4D97-AF65-F5344CB8AC3E}">
        <p14:creationId xmlns:p14="http://schemas.microsoft.com/office/powerpoint/2010/main" val="3397199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30CAC-09B1-D953-942B-4E47406FB87D}"/>
              </a:ext>
            </a:extLst>
          </p:cNvPr>
          <p:cNvSpPr>
            <a:spLocks noGrp="1"/>
          </p:cNvSpPr>
          <p:nvPr>
            <p:ph type="title"/>
          </p:nvPr>
        </p:nvSpPr>
        <p:spPr>
          <a:xfrm>
            <a:off x="838200" y="132523"/>
            <a:ext cx="10515600" cy="1457738"/>
          </a:xfrm>
        </p:spPr>
        <p:txBody>
          <a:bodyPr>
            <a:normAutofit/>
          </a:bodyPr>
          <a:lstStyle/>
          <a:p>
            <a:pPr algn="ctr"/>
            <a:r>
              <a:rPr lang="en-US" b="1" dirty="0">
                <a:latin typeface="+mn-lt"/>
              </a:rPr>
              <a:t>Membership Goal: 100</a:t>
            </a:r>
            <a:br>
              <a:rPr lang="en-US" b="1" dirty="0">
                <a:latin typeface="+mn-lt"/>
              </a:rPr>
            </a:br>
            <a:r>
              <a:rPr lang="en-US" sz="3200" dirty="0">
                <a:latin typeface="+mn-lt"/>
              </a:rPr>
              <a:t>  Current: 54 (still coming in)</a:t>
            </a:r>
            <a:endParaRPr lang="en-US" sz="3200" b="1" dirty="0">
              <a:latin typeface="+mn-lt"/>
            </a:endParaRPr>
          </a:p>
        </p:txBody>
      </p:sp>
      <p:pic>
        <p:nvPicPr>
          <p:cNvPr id="7" name="Content Placeholder 6">
            <a:extLst>
              <a:ext uri="{FF2B5EF4-FFF2-40B4-BE49-F238E27FC236}">
                <a16:creationId xmlns:a16="http://schemas.microsoft.com/office/drawing/2014/main" xmlns="" id="{15AD799B-BF3C-6D1E-EF42-A2711BE4D6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6435" y="1590261"/>
            <a:ext cx="9939130" cy="5267739"/>
          </a:xfrm>
        </p:spPr>
      </p:pic>
    </p:spTree>
    <p:extLst>
      <p:ext uri="{BB962C8B-B14F-4D97-AF65-F5344CB8AC3E}">
        <p14:creationId xmlns:p14="http://schemas.microsoft.com/office/powerpoint/2010/main" val="13752428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B36DF-1468-2074-C79E-DD2D0EC9D841}"/>
              </a:ext>
            </a:extLst>
          </p:cNvPr>
          <p:cNvSpPr>
            <a:spLocks noGrp="1"/>
          </p:cNvSpPr>
          <p:nvPr>
            <p:ph type="title"/>
          </p:nvPr>
        </p:nvSpPr>
        <p:spPr>
          <a:xfrm>
            <a:off x="838200" y="0"/>
            <a:ext cx="10515600" cy="1086677"/>
          </a:xfrm>
        </p:spPr>
        <p:txBody>
          <a:bodyPr>
            <a:normAutofit/>
          </a:bodyPr>
          <a:lstStyle/>
          <a:p>
            <a:pPr algn="ctr"/>
            <a:r>
              <a:rPr lang="en-US" b="1" dirty="0">
                <a:latin typeface="+mn-lt"/>
              </a:rPr>
              <a:t>                                     How to Help</a:t>
            </a:r>
          </a:p>
        </p:txBody>
      </p:sp>
      <p:sp>
        <p:nvSpPr>
          <p:cNvPr id="3" name="Content Placeholder 2">
            <a:extLst>
              <a:ext uri="{FF2B5EF4-FFF2-40B4-BE49-F238E27FC236}">
                <a16:creationId xmlns:a16="http://schemas.microsoft.com/office/drawing/2014/main" xmlns="" id="{BC592E0D-2AF2-4CE9-FF8A-D76260E46E9F}"/>
              </a:ext>
            </a:extLst>
          </p:cNvPr>
          <p:cNvSpPr>
            <a:spLocks noGrp="1"/>
          </p:cNvSpPr>
          <p:nvPr>
            <p:ph sz="half" idx="1"/>
          </p:nvPr>
        </p:nvSpPr>
        <p:spPr>
          <a:xfrm>
            <a:off x="0" y="742122"/>
            <a:ext cx="6019800" cy="5486399"/>
          </a:xfrm>
        </p:spPr>
        <p:txBody>
          <a:bodyPr>
            <a:normAutofit/>
          </a:bodyPr>
          <a:lstStyle/>
          <a:p>
            <a:pPr marL="914400" lvl="2" indent="0">
              <a:buNone/>
            </a:pPr>
            <a:endParaRPr lang="en-US" sz="2800" dirty="0"/>
          </a:p>
        </p:txBody>
      </p:sp>
      <p:sp>
        <p:nvSpPr>
          <p:cNvPr id="4" name="Content Placeholder 3">
            <a:extLst>
              <a:ext uri="{FF2B5EF4-FFF2-40B4-BE49-F238E27FC236}">
                <a16:creationId xmlns:a16="http://schemas.microsoft.com/office/drawing/2014/main" xmlns="" id="{0BE9371D-4BDD-7C2E-0669-79DEB7B9471E}"/>
              </a:ext>
            </a:extLst>
          </p:cNvPr>
          <p:cNvSpPr>
            <a:spLocks noGrp="1"/>
          </p:cNvSpPr>
          <p:nvPr>
            <p:ph sz="half" idx="2"/>
          </p:nvPr>
        </p:nvSpPr>
        <p:spPr>
          <a:xfrm>
            <a:off x="6172200" y="742122"/>
            <a:ext cx="5181600" cy="6115877"/>
          </a:xfrm>
        </p:spPr>
        <p:txBody>
          <a:bodyPr>
            <a:normAutofit/>
          </a:bodyPr>
          <a:lstStyle/>
          <a:p>
            <a:pPr marL="0" indent="0" algn="ctr">
              <a:buNone/>
            </a:pPr>
            <a:endParaRPr lang="en-US" sz="3200" b="1" dirty="0"/>
          </a:p>
          <a:p>
            <a:pPr marL="0" indent="0" algn="ctr">
              <a:buNone/>
            </a:pPr>
            <a:r>
              <a:rPr lang="en-US" sz="3200" b="1" dirty="0"/>
              <a:t>MLPA Areas of Focus</a:t>
            </a:r>
          </a:p>
          <a:p>
            <a:pPr marL="914400" lvl="2" indent="0">
              <a:buNone/>
            </a:pPr>
            <a:r>
              <a:rPr lang="en-US" sz="2800" dirty="0"/>
              <a:t>Clean water    </a:t>
            </a:r>
          </a:p>
          <a:p>
            <a:pPr marL="914400" lvl="2" indent="0">
              <a:buNone/>
            </a:pPr>
            <a:r>
              <a:rPr lang="en-US" sz="2800" dirty="0"/>
              <a:t>Land conservation</a:t>
            </a:r>
          </a:p>
          <a:p>
            <a:pPr marL="0" indent="0" algn="ctr">
              <a:buNone/>
            </a:pPr>
            <a:endParaRPr lang="en-US" sz="3200" b="1" dirty="0"/>
          </a:p>
          <a:p>
            <a:pPr marL="0" indent="0" algn="ctr">
              <a:buNone/>
            </a:pPr>
            <a:r>
              <a:rPr lang="en-US" sz="3200" b="1" dirty="0"/>
              <a:t>Support Needed</a:t>
            </a:r>
          </a:p>
          <a:p>
            <a:pPr marL="0" indent="0">
              <a:buNone/>
            </a:pPr>
            <a:r>
              <a:rPr lang="en-US" dirty="0"/>
              <a:t>Membership</a:t>
            </a:r>
          </a:p>
          <a:p>
            <a:pPr marL="0" indent="0">
              <a:buNone/>
            </a:pPr>
            <a:r>
              <a:rPr lang="en-US" dirty="0"/>
              <a:t>Financial Guidance</a:t>
            </a:r>
          </a:p>
          <a:p>
            <a:pPr marL="0" indent="0">
              <a:buNone/>
            </a:pPr>
            <a:r>
              <a:rPr lang="en-US" dirty="0"/>
              <a:t>Community Engagement Event(s) </a:t>
            </a:r>
          </a:p>
          <a:p>
            <a:pPr marL="0" indent="0">
              <a:buNone/>
            </a:pPr>
            <a:r>
              <a:rPr lang="en-US" dirty="0"/>
              <a:t>Website upgrade/communication</a:t>
            </a:r>
          </a:p>
          <a:p>
            <a:pPr marL="0" indent="0">
              <a:buNone/>
            </a:pPr>
            <a:endParaRPr lang="en-US" dirty="0"/>
          </a:p>
          <a:p>
            <a:pPr marL="457200" lvl="1" indent="0">
              <a:buNone/>
            </a:pPr>
            <a:endParaRPr lang="en-US" dirty="0"/>
          </a:p>
        </p:txBody>
      </p:sp>
      <p:pic>
        <p:nvPicPr>
          <p:cNvPr id="8" name="Picture 7">
            <a:extLst>
              <a:ext uri="{FF2B5EF4-FFF2-40B4-BE49-F238E27FC236}">
                <a16:creationId xmlns:a16="http://schemas.microsoft.com/office/drawing/2014/main" xmlns="" id="{3A5D495F-5F96-111A-8A8A-0F7435FD4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897216" cy="6858001"/>
          </a:xfrm>
          <a:prstGeom prst="rect">
            <a:avLst/>
          </a:prstGeom>
        </p:spPr>
      </p:pic>
    </p:spTree>
    <p:extLst>
      <p:ext uri="{BB962C8B-B14F-4D97-AF65-F5344CB8AC3E}">
        <p14:creationId xmlns:p14="http://schemas.microsoft.com/office/powerpoint/2010/main" val="42679133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562708"/>
            <a:ext cx="10515600" cy="2253397"/>
          </a:xfrm>
        </p:spPr>
        <p:txBody>
          <a:bodyPr/>
          <a:lstStyle/>
          <a:p>
            <a:pPr algn="ctr"/>
            <a:r>
              <a:rPr lang="en-US" b="1" dirty="0">
                <a:latin typeface="+mn-lt"/>
              </a:rPr>
              <a:t>Open Discussion</a:t>
            </a:r>
          </a:p>
        </p:txBody>
      </p:sp>
      <p:sp>
        <p:nvSpPr>
          <p:cNvPr id="11" name="Content Placeholder 10"/>
          <p:cNvSpPr>
            <a:spLocks noGrp="1"/>
          </p:cNvSpPr>
          <p:nvPr>
            <p:ph sz="half" idx="1"/>
          </p:nvPr>
        </p:nvSpPr>
        <p:spPr>
          <a:xfrm>
            <a:off x="838200" y="689317"/>
            <a:ext cx="5181600" cy="4642338"/>
          </a:xfrm>
        </p:spPr>
        <p:txBody>
          <a:bodyPr/>
          <a:lstStyle/>
          <a:p>
            <a:pPr marL="0" indent="0" algn="ctr">
              <a:buNone/>
            </a:pPr>
            <a:r>
              <a:rPr lang="en-US" sz="3600" b="1" dirty="0"/>
              <a:t>Old Business</a:t>
            </a:r>
          </a:p>
        </p:txBody>
      </p:sp>
      <p:sp>
        <p:nvSpPr>
          <p:cNvPr id="12" name="Content Placeholder 11"/>
          <p:cNvSpPr>
            <a:spLocks noGrp="1"/>
          </p:cNvSpPr>
          <p:nvPr>
            <p:ph sz="half" idx="2"/>
          </p:nvPr>
        </p:nvSpPr>
        <p:spPr>
          <a:xfrm>
            <a:off x="6172200" y="182880"/>
            <a:ext cx="5181600" cy="5994083"/>
          </a:xfrm>
        </p:spPr>
        <p:txBody>
          <a:bodyPr/>
          <a:lstStyle/>
          <a:p>
            <a:endParaRPr lang="en-US" b="1" dirty="0"/>
          </a:p>
          <a:p>
            <a:pPr marL="0" indent="0" algn="ctr">
              <a:buNone/>
            </a:pPr>
            <a:r>
              <a:rPr lang="en-US" sz="3600" b="1" dirty="0"/>
              <a:t>New Business</a:t>
            </a:r>
          </a:p>
        </p:txBody>
      </p:sp>
      <p:pic>
        <p:nvPicPr>
          <p:cNvPr id="3" name="Picture 2">
            <a:extLst>
              <a:ext uri="{FF2B5EF4-FFF2-40B4-BE49-F238E27FC236}">
                <a16:creationId xmlns:a16="http://schemas.microsoft.com/office/drawing/2014/main" xmlns="" id="{5AE5ED2C-B39C-4281-8BD5-35D80CB1AB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1772" y="1526344"/>
            <a:ext cx="4996071" cy="5331656"/>
          </a:xfrm>
          <a:prstGeom prst="rect">
            <a:avLst/>
          </a:prstGeom>
        </p:spPr>
      </p:pic>
      <p:pic>
        <p:nvPicPr>
          <p:cNvPr id="5" name="Picture 4">
            <a:extLst>
              <a:ext uri="{FF2B5EF4-FFF2-40B4-BE49-F238E27FC236}">
                <a16:creationId xmlns:a16="http://schemas.microsoft.com/office/drawing/2014/main" xmlns="" id="{CCDAD2A3-B1DB-4B28-9709-1643704751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0174" y="1526345"/>
            <a:ext cx="4959624" cy="5331655"/>
          </a:xfrm>
          <a:prstGeom prst="rect">
            <a:avLst/>
          </a:prstGeom>
        </p:spPr>
      </p:pic>
      <p:sp>
        <p:nvSpPr>
          <p:cNvPr id="6" name="Slide Number Placeholder 5">
            <a:extLst>
              <a:ext uri="{FF2B5EF4-FFF2-40B4-BE49-F238E27FC236}">
                <a16:creationId xmlns:a16="http://schemas.microsoft.com/office/drawing/2014/main" xmlns="" id="{5DBA4081-0F0E-4733-8BB8-7129AFA6A410}"/>
              </a:ext>
            </a:extLst>
          </p:cNvPr>
          <p:cNvSpPr>
            <a:spLocks noGrp="1"/>
          </p:cNvSpPr>
          <p:nvPr>
            <p:ph type="sldNum" sz="quarter" idx="12"/>
          </p:nvPr>
        </p:nvSpPr>
        <p:spPr/>
        <p:txBody>
          <a:bodyPr/>
          <a:lstStyle/>
          <a:p>
            <a:fld id="{C6171EEC-727D-4776-A5BF-5D15C0983354}" type="slidenum">
              <a:rPr lang="en-US" smtClean="0"/>
              <a:t>22</a:t>
            </a:fld>
            <a:endParaRPr lang="en-US"/>
          </a:p>
        </p:txBody>
      </p:sp>
    </p:spTree>
    <p:extLst>
      <p:ext uri="{BB962C8B-B14F-4D97-AF65-F5344CB8AC3E}">
        <p14:creationId xmlns:p14="http://schemas.microsoft.com/office/powerpoint/2010/main" val="35406642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0C106-BF56-370A-681D-2AF843D4C151}"/>
              </a:ext>
            </a:extLst>
          </p:cNvPr>
          <p:cNvSpPr>
            <a:spLocks noGrp="1"/>
          </p:cNvSpPr>
          <p:nvPr>
            <p:ph type="title"/>
          </p:nvPr>
        </p:nvSpPr>
        <p:spPr>
          <a:xfrm>
            <a:off x="838200" y="1"/>
            <a:ext cx="10515600" cy="1046921"/>
          </a:xfrm>
        </p:spPr>
        <p:txBody>
          <a:bodyPr/>
          <a:lstStyle/>
          <a:p>
            <a:pPr algn="ctr"/>
            <a:r>
              <a:rPr lang="en-US" b="1" dirty="0">
                <a:latin typeface="+mn-lt"/>
              </a:rPr>
              <a:t>Resolutions</a:t>
            </a:r>
          </a:p>
        </p:txBody>
      </p:sp>
      <p:pic>
        <p:nvPicPr>
          <p:cNvPr id="6" name="Content Placeholder 5">
            <a:extLst>
              <a:ext uri="{FF2B5EF4-FFF2-40B4-BE49-F238E27FC236}">
                <a16:creationId xmlns:a16="http://schemas.microsoft.com/office/drawing/2014/main" xmlns="" id="{4BE9CFD7-62DF-63EA-609E-747A4BBAF5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8957" y="1046921"/>
            <a:ext cx="9753600" cy="5811077"/>
          </a:xfrm>
        </p:spPr>
      </p:pic>
    </p:spTree>
    <p:extLst>
      <p:ext uri="{BB962C8B-B14F-4D97-AF65-F5344CB8AC3E}">
        <p14:creationId xmlns:p14="http://schemas.microsoft.com/office/powerpoint/2010/main" val="3947491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1C34D1E-45C3-8692-5E04-5201E5F18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522" y="0"/>
            <a:ext cx="6330478" cy="3751622"/>
          </a:xfrm>
          <a:prstGeom prst="rect">
            <a:avLst/>
          </a:prstGeom>
        </p:spPr>
      </p:pic>
      <p:pic>
        <p:nvPicPr>
          <p:cNvPr id="1026" name="Picture 2">
            <a:extLst>
              <a:ext uri="{FF2B5EF4-FFF2-40B4-BE49-F238E27FC236}">
                <a16:creationId xmlns:a16="http://schemas.microsoft.com/office/drawing/2014/main" xmlns="" id="{B22D3141-0A1E-435A-A694-D832D31316AE}"/>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p:blipFill>
        <p:spPr bwMode="auto">
          <a:xfrm>
            <a:off x="-43388" y="-1"/>
            <a:ext cx="5904910" cy="37516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F99B78E-54AE-4090-9EF0-90A43BB0FDF3}"/>
              </a:ext>
            </a:extLst>
          </p:cNvPr>
          <p:cNvSpPr>
            <a:spLocks noGrp="1"/>
          </p:cNvSpPr>
          <p:nvPr>
            <p:ph type="title"/>
          </p:nvPr>
        </p:nvSpPr>
        <p:spPr>
          <a:xfrm>
            <a:off x="838200" y="0"/>
            <a:ext cx="10515600" cy="1111347"/>
          </a:xfrm>
        </p:spPr>
        <p:txBody>
          <a:bodyPr>
            <a:normAutofit/>
          </a:bodyPr>
          <a:lstStyle/>
          <a:p>
            <a:pPr algn="ctr"/>
            <a:r>
              <a:rPr lang="en-US" b="1" dirty="0">
                <a:solidFill>
                  <a:schemeClr val="bg1"/>
                </a:solidFill>
                <a:latin typeface="+mn-lt"/>
              </a:rPr>
              <a:t>Thank you, Beth </a:t>
            </a:r>
            <a:r>
              <a:rPr lang="en-US" b="1" dirty="0" err="1">
                <a:solidFill>
                  <a:schemeClr val="bg1"/>
                </a:solidFill>
                <a:latin typeface="+mn-lt"/>
              </a:rPr>
              <a:t>Argeros</a:t>
            </a:r>
            <a:endParaRPr lang="en-US" b="1" dirty="0">
              <a:solidFill>
                <a:schemeClr val="bg1"/>
              </a:solidFill>
              <a:latin typeface="+mn-lt"/>
            </a:endParaRPr>
          </a:p>
        </p:txBody>
      </p:sp>
      <p:sp>
        <p:nvSpPr>
          <p:cNvPr id="4" name="Content Placeholder 3">
            <a:extLst>
              <a:ext uri="{FF2B5EF4-FFF2-40B4-BE49-F238E27FC236}">
                <a16:creationId xmlns:a16="http://schemas.microsoft.com/office/drawing/2014/main" xmlns="" id="{23A519DC-B520-4815-9A6B-D4BB9373726A}"/>
              </a:ext>
            </a:extLst>
          </p:cNvPr>
          <p:cNvSpPr>
            <a:spLocks noGrp="1"/>
          </p:cNvSpPr>
          <p:nvPr>
            <p:ph sz="half" idx="2"/>
          </p:nvPr>
        </p:nvSpPr>
        <p:spPr>
          <a:xfrm>
            <a:off x="6172200" y="1621191"/>
            <a:ext cx="5181600" cy="4555772"/>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3" name="Slide Number Placeholder 2">
            <a:extLst>
              <a:ext uri="{FF2B5EF4-FFF2-40B4-BE49-F238E27FC236}">
                <a16:creationId xmlns:a16="http://schemas.microsoft.com/office/drawing/2014/main" xmlns="" id="{10C240EF-9ABA-44B2-BC5B-8B0C40049873}"/>
              </a:ext>
            </a:extLst>
          </p:cNvPr>
          <p:cNvSpPr>
            <a:spLocks noGrp="1"/>
          </p:cNvSpPr>
          <p:nvPr>
            <p:ph type="sldNum" sz="quarter" idx="12"/>
          </p:nvPr>
        </p:nvSpPr>
        <p:spPr/>
        <p:txBody>
          <a:bodyPr/>
          <a:lstStyle/>
          <a:p>
            <a:fld id="{C6171EEC-727D-4776-A5BF-5D15C0983354}" type="slidenum">
              <a:rPr lang="en-US" smtClean="0"/>
              <a:t>24</a:t>
            </a:fld>
            <a:endParaRPr lang="en-US"/>
          </a:p>
        </p:txBody>
      </p:sp>
      <p:pic>
        <p:nvPicPr>
          <p:cNvPr id="8" name="Picture 7">
            <a:extLst>
              <a:ext uri="{FF2B5EF4-FFF2-40B4-BE49-F238E27FC236}">
                <a16:creationId xmlns:a16="http://schemas.microsoft.com/office/drawing/2014/main" xmlns="" id="{F891DEAD-E210-1B0B-4468-846C541F17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388" y="3548663"/>
            <a:ext cx="5904910" cy="3655969"/>
          </a:xfrm>
          <a:prstGeom prst="rect">
            <a:avLst/>
          </a:prstGeom>
        </p:spPr>
      </p:pic>
      <p:pic>
        <p:nvPicPr>
          <p:cNvPr id="10" name="Picture 9">
            <a:extLst>
              <a:ext uri="{FF2B5EF4-FFF2-40B4-BE49-F238E27FC236}">
                <a16:creationId xmlns:a16="http://schemas.microsoft.com/office/drawing/2014/main" xmlns="" id="{DFAC436A-D09C-0A94-0FE2-3A517B8615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1522" y="3548663"/>
            <a:ext cx="6330477" cy="3655968"/>
          </a:xfrm>
          <a:prstGeom prst="rect">
            <a:avLst/>
          </a:prstGeom>
        </p:spPr>
      </p:pic>
    </p:spTree>
    <p:extLst>
      <p:ext uri="{BB962C8B-B14F-4D97-AF65-F5344CB8AC3E}">
        <p14:creationId xmlns:p14="http://schemas.microsoft.com/office/powerpoint/2010/main" val="3959982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B916294-2621-C1E6-D11E-91AE051F3AE3}"/>
              </a:ext>
            </a:extLst>
          </p:cNvPr>
          <p:cNvSpPr>
            <a:spLocks noGrp="1"/>
          </p:cNvSpPr>
          <p:nvPr>
            <p:ph type="title"/>
          </p:nvPr>
        </p:nvSpPr>
        <p:spPr>
          <a:xfrm>
            <a:off x="838200" y="1"/>
            <a:ext cx="10515600" cy="1073426"/>
          </a:xfrm>
        </p:spPr>
        <p:txBody>
          <a:bodyPr/>
          <a:lstStyle/>
          <a:p>
            <a:pPr algn="ctr"/>
            <a:r>
              <a:rPr lang="en-US" b="1" dirty="0">
                <a:latin typeface="+mn-lt"/>
              </a:rPr>
              <a:t>MLPA Bling</a:t>
            </a:r>
          </a:p>
        </p:txBody>
      </p:sp>
      <p:pic>
        <p:nvPicPr>
          <p:cNvPr id="5" name="Content Placeholder 4">
            <a:extLst>
              <a:ext uri="{FF2B5EF4-FFF2-40B4-BE49-F238E27FC236}">
                <a16:creationId xmlns:a16="http://schemas.microsoft.com/office/drawing/2014/main" xmlns="" id="{16AB6BAC-F8AF-B401-52EF-F67CC99E231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20295" y="1825625"/>
            <a:ext cx="2417410" cy="4351338"/>
          </a:xfrm>
        </p:spPr>
      </p:pic>
      <p:sp>
        <p:nvSpPr>
          <p:cNvPr id="7" name="Content Placeholder 6">
            <a:extLst>
              <a:ext uri="{FF2B5EF4-FFF2-40B4-BE49-F238E27FC236}">
                <a16:creationId xmlns:a16="http://schemas.microsoft.com/office/drawing/2014/main" xmlns="" id="{0308B1A9-8EBD-A20B-E163-821CD37D7290}"/>
              </a:ext>
            </a:extLst>
          </p:cNvPr>
          <p:cNvSpPr>
            <a:spLocks noGrp="1"/>
          </p:cNvSpPr>
          <p:nvPr>
            <p:ph sz="half" idx="2"/>
          </p:nvPr>
        </p:nvSpPr>
        <p:spPr/>
        <p:txBody>
          <a:bodyPr/>
          <a:lstStyle/>
          <a:p>
            <a:pPr marL="0" indent="0">
              <a:buNone/>
            </a:pPr>
            <a:r>
              <a:rPr lang="en-US" dirty="0"/>
              <a:t>Ginny Cole</a:t>
            </a:r>
          </a:p>
          <a:p>
            <a:pPr marL="0" indent="0">
              <a:buNone/>
            </a:pPr>
            <a:r>
              <a:rPr lang="en-US" dirty="0"/>
              <a:t>PO Box 374</a:t>
            </a:r>
          </a:p>
          <a:p>
            <a:pPr marL="0" indent="0">
              <a:buNone/>
            </a:pPr>
            <a:r>
              <a:rPr lang="en-US" dirty="0"/>
              <a:t>Mirror Lake, NH 03853</a:t>
            </a:r>
          </a:p>
        </p:txBody>
      </p:sp>
    </p:spTree>
    <p:extLst>
      <p:ext uri="{BB962C8B-B14F-4D97-AF65-F5344CB8AC3E}">
        <p14:creationId xmlns:p14="http://schemas.microsoft.com/office/powerpoint/2010/main" val="1900897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469761"/>
          </a:xfrm>
        </p:spPr>
        <p:txBody>
          <a:bodyPr>
            <a:normAutofit fontScale="90000"/>
          </a:bodyPr>
          <a:lstStyle/>
          <a:p>
            <a:pPr algn="ctr"/>
            <a:r>
              <a:rPr lang="en-US" b="1" dirty="0">
                <a:latin typeface="+mn-lt"/>
              </a:rPr>
              <a:t>Thank You for Protecting Mirror Lake!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1073426" y="1497495"/>
            <a:ext cx="10177670" cy="5223979"/>
          </a:xfrm>
          <a:prstGeom prst="rect">
            <a:avLst/>
          </a:prstGeom>
        </p:spPr>
      </p:pic>
      <p:sp>
        <p:nvSpPr>
          <p:cNvPr id="2" name="Slide Number Placeholder 1">
            <a:extLst>
              <a:ext uri="{FF2B5EF4-FFF2-40B4-BE49-F238E27FC236}">
                <a16:creationId xmlns:a16="http://schemas.microsoft.com/office/drawing/2014/main" xmlns="" id="{63A070EE-5501-403D-8CB3-8A7AD158F6F0}"/>
              </a:ext>
            </a:extLst>
          </p:cNvPr>
          <p:cNvSpPr>
            <a:spLocks noGrp="1"/>
          </p:cNvSpPr>
          <p:nvPr>
            <p:ph type="sldNum" sz="quarter" idx="12"/>
          </p:nvPr>
        </p:nvSpPr>
        <p:spPr/>
        <p:txBody>
          <a:bodyPr/>
          <a:lstStyle/>
          <a:p>
            <a:fld id="{C6171EEC-727D-4776-A5BF-5D15C0983354}" type="slidenum">
              <a:rPr lang="en-US" smtClean="0"/>
              <a:t>26</a:t>
            </a:fld>
            <a:endParaRPr lang="en-US"/>
          </a:p>
        </p:txBody>
      </p:sp>
    </p:spTree>
    <p:extLst>
      <p:ext uri="{BB962C8B-B14F-4D97-AF65-F5344CB8AC3E}">
        <p14:creationId xmlns:p14="http://schemas.microsoft.com/office/powerpoint/2010/main" val="40269153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57588" y="-548640"/>
            <a:ext cx="9015211" cy="2616591"/>
          </a:xfrm>
        </p:spPr>
        <p:txBody>
          <a:bodyPr>
            <a:normAutofit/>
          </a:bodyPr>
          <a:lstStyle/>
          <a:p>
            <a:pPr algn="ctr"/>
            <a:r>
              <a:rPr lang="en-US" b="1" dirty="0">
                <a:latin typeface="+mn-lt"/>
              </a:rPr>
              <a:t>Minutes of the 2020 Annual Meeting</a:t>
            </a:r>
            <a:r>
              <a:rPr lang="en-US" b="1" dirty="0"/>
              <a:t/>
            </a:r>
            <a:br>
              <a:rPr lang="en-US" b="1" dirty="0"/>
            </a:br>
            <a:r>
              <a:rPr lang="en-US" sz="3200" b="1" dirty="0"/>
              <a:t>Fran O’Donoghue, Secretary</a:t>
            </a:r>
          </a:p>
        </p:txBody>
      </p:sp>
      <p:pic>
        <p:nvPicPr>
          <p:cNvPr id="3" name="Picture 2">
            <a:extLst>
              <a:ext uri="{FF2B5EF4-FFF2-40B4-BE49-F238E27FC236}">
                <a16:creationId xmlns:a16="http://schemas.microsoft.com/office/drawing/2014/main" xmlns="" id="{96383E4E-64BC-4EC1-88AB-E0A55F698A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6434" y="1550504"/>
            <a:ext cx="9992139" cy="5088145"/>
          </a:xfrm>
          <a:prstGeom prst="rect">
            <a:avLst/>
          </a:prstGeom>
        </p:spPr>
      </p:pic>
      <p:sp>
        <p:nvSpPr>
          <p:cNvPr id="4" name="Slide Number Placeholder 3">
            <a:extLst>
              <a:ext uri="{FF2B5EF4-FFF2-40B4-BE49-F238E27FC236}">
                <a16:creationId xmlns:a16="http://schemas.microsoft.com/office/drawing/2014/main" xmlns="" id="{BD435FB4-8A7B-4A78-A24A-8B7A729CB86E}"/>
              </a:ext>
            </a:extLst>
          </p:cNvPr>
          <p:cNvSpPr>
            <a:spLocks noGrp="1"/>
          </p:cNvSpPr>
          <p:nvPr>
            <p:ph type="sldNum" sz="quarter" idx="12"/>
          </p:nvPr>
        </p:nvSpPr>
        <p:spPr/>
        <p:txBody>
          <a:bodyPr/>
          <a:lstStyle/>
          <a:p>
            <a:fld id="{C6171EEC-727D-4776-A5BF-5D15C0983354}" type="slidenum">
              <a:rPr lang="en-US" smtClean="0"/>
              <a:t>3</a:t>
            </a:fld>
            <a:endParaRPr lang="en-US"/>
          </a:p>
        </p:txBody>
      </p:sp>
    </p:spTree>
    <p:extLst>
      <p:ext uri="{BB962C8B-B14F-4D97-AF65-F5344CB8AC3E}">
        <p14:creationId xmlns:p14="http://schemas.microsoft.com/office/powerpoint/2010/main" val="26482311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4233"/>
            <a:ext cx="8229600" cy="2504048"/>
          </a:xfrm>
        </p:spPr>
        <p:txBody>
          <a:bodyPr>
            <a:normAutofit/>
          </a:bodyPr>
          <a:lstStyle/>
          <a:p>
            <a:pPr algn="ctr"/>
            <a:r>
              <a:rPr lang="en-US" b="1" dirty="0">
                <a:latin typeface="+mn-lt"/>
              </a:rPr>
              <a:t>Treasurer’s Report</a:t>
            </a:r>
            <a:r>
              <a:rPr lang="en-US" b="1" dirty="0"/>
              <a:t/>
            </a:r>
            <a:br>
              <a:rPr lang="en-US" b="1" dirty="0"/>
            </a:br>
            <a:r>
              <a:rPr lang="en-US" sz="3200" b="1" dirty="0"/>
              <a:t>Robin Muench, Treasurer</a:t>
            </a:r>
          </a:p>
        </p:txBody>
      </p:sp>
      <p:pic>
        <p:nvPicPr>
          <p:cNvPr id="4" name="Picture 3">
            <a:extLst>
              <a:ext uri="{FF2B5EF4-FFF2-40B4-BE49-F238E27FC236}">
                <a16:creationId xmlns:a16="http://schemas.microsoft.com/office/drawing/2014/main" xmlns="" id="{A6FF5132-0E31-4A5C-8708-F7058D7281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7188" y="1413978"/>
            <a:ext cx="10025589" cy="5444021"/>
          </a:xfrm>
          <a:prstGeom prst="rect">
            <a:avLst/>
          </a:prstGeom>
        </p:spPr>
      </p:pic>
      <p:sp>
        <p:nvSpPr>
          <p:cNvPr id="5" name="Slide Number Placeholder 4">
            <a:extLst>
              <a:ext uri="{FF2B5EF4-FFF2-40B4-BE49-F238E27FC236}">
                <a16:creationId xmlns:a16="http://schemas.microsoft.com/office/drawing/2014/main" xmlns="" id="{BF004C44-DA28-4913-A7D2-519DCC183B94}"/>
              </a:ext>
            </a:extLst>
          </p:cNvPr>
          <p:cNvSpPr>
            <a:spLocks noGrp="1"/>
          </p:cNvSpPr>
          <p:nvPr>
            <p:ph type="sldNum" sz="quarter" idx="12"/>
          </p:nvPr>
        </p:nvSpPr>
        <p:spPr/>
        <p:txBody>
          <a:bodyPr/>
          <a:lstStyle/>
          <a:p>
            <a:fld id="{C6171EEC-727D-4776-A5BF-5D15C0983354}" type="slidenum">
              <a:rPr lang="en-US" smtClean="0"/>
              <a:t>4</a:t>
            </a:fld>
            <a:endParaRPr lang="en-US"/>
          </a:p>
        </p:txBody>
      </p:sp>
    </p:spTree>
    <p:extLst>
      <p:ext uri="{BB962C8B-B14F-4D97-AF65-F5344CB8AC3E}">
        <p14:creationId xmlns:p14="http://schemas.microsoft.com/office/powerpoint/2010/main" val="36221963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988" y="469900"/>
            <a:ext cx="50292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165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3889" y="239152"/>
            <a:ext cx="10129911" cy="441886"/>
          </a:xfrm>
        </p:spPr>
        <p:txBody>
          <a:bodyPr>
            <a:noAutofit/>
          </a:bodyPr>
          <a:lstStyle/>
          <a:p>
            <a:pPr algn="ct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b="1" dirty="0">
                <a:solidFill>
                  <a:prstClr val="black"/>
                </a:solidFill>
                <a:latin typeface="+mn-lt"/>
                <a:ea typeface="Calibri" panose="020F0502020204030204" pitchFamily="34" charset="0"/>
                <a:cs typeface="Times New Roman" panose="02020603050405020304" pitchFamily="18" charset="0"/>
              </a:rPr>
              <a:t>Nominations</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b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sz="2000" dirty="0">
                <a:solidFill>
                  <a:prstClr val="black"/>
                </a:solidFill>
                <a:latin typeface="+mn-lt"/>
                <a:ea typeface="Calibri" panose="020F0502020204030204" pitchFamily="34" charset="0"/>
                <a:cs typeface="Times New Roman" panose="02020603050405020304" pitchFamily="18" charset="0"/>
              </a:rPr>
              <a:t>Nominating Committee: Gene Kelley, John Dawson </a:t>
            </a:r>
            <a:br>
              <a:rPr lang="en-US" sz="2000" dirty="0">
                <a:solidFill>
                  <a:prstClr val="black"/>
                </a:solidFill>
                <a:latin typeface="+mn-lt"/>
                <a:ea typeface="Calibri" panose="020F0502020204030204" pitchFamily="34" charset="0"/>
                <a:cs typeface="Times New Roman" panose="02020603050405020304" pitchFamily="18" charset="0"/>
              </a:rPr>
            </a:br>
            <a:r>
              <a:rPr lang="en-US" sz="2000" dirty="0">
                <a:solidFill>
                  <a:prstClr val="black"/>
                </a:solidFill>
                <a:latin typeface="+mn-lt"/>
                <a:ea typeface="Calibri" panose="020F0502020204030204" pitchFamily="34" charset="0"/>
                <a:cs typeface="Times New Roman" panose="02020603050405020304" pitchFamily="18" charset="0"/>
              </a:rPr>
              <a:t/>
            </a:r>
            <a:br>
              <a:rPr lang="en-US" sz="2000" dirty="0">
                <a:solidFill>
                  <a:prstClr val="black"/>
                </a:solidFill>
                <a:latin typeface="+mn-lt"/>
                <a:ea typeface="Calibri" panose="020F0502020204030204" pitchFamily="34" charset="0"/>
                <a:cs typeface="Times New Roman" panose="02020603050405020304" pitchFamily="18" charset="0"/>
              </a:rPr>
            </a:br>
            <a:r>
              <a:rPr lang="en-US" sz="2000" b="1" dirty="0">
                <a:solidFill>
                  <a:prstClr val="black"/>
                </a:solidFill>
                <a:latin typeface="+mn-lt"/>
                <a:ea typeface="Calibri" panose="020F0502020204030204" pitchFamily="34" charset="0"/>
                <a:cs typeface="Times New Roman" panose="02020603050405020304" pitchFamily="18" charset="0"/>
              </a:rPr>
              <a:t>Mirror Lake Protective Association Officers</a:t>
            </a:r>
            <a:r>
              <a:rPr lang="en-US" sz="2000" dirty="0">
                <a:solidFill>
                  <a:prstClr val="black"/>
                </a:solidFill>
                <a:latin typeface="+mn-lt"/>
                <a:ea typeface="Calibri" panose="020F0502020204030204" pitchFamily="34" charset="0"/>
                <a:cs typeface="Times New Roman" panose="02020603050405020304" pitchFamily="18" charset="0"/>
              </a:rPr>
              <a:t/>
            </a:r>
            <a:br>
              <a:rPr lang="en-US" sz="2000" dirty="0">
                <a:solidFill>
                  <a:prstClr val="black"/>
                </a:solidFill>
                <a:latin typeface="+mn-lt"/>
                <a:ea typeface="Calibri" panose="020F0502020204030204" pitchFamily="34" charset="0"/>
                <a:cs typeface="Times New Roman" panose="02020603050405020304" pitchFamily="18" charset="0"/>
              </a:rPr>
            </a:br>
            <a:r>
              <a:rPr lang="en-US" sz="2000" dirty="0">
                <a:solidFill>
                  <a:prstClr val="black"/>
                </a:solidFill>
                <a:latin typeface="+mn-lt"/>
                <a:ea typeface="Calibri" panose="020F0502020204030204" pitchFamily="34" charset="0"/>
                <a:cs typeface="Times New Roman" panose="02020603050405020304" pitchFamily="18" charset="0"/>
              </a:rPr>
              <a:t>         </a:t>
            </a:r>
            <a:r>
              <a:rPr lang="en-US" sz="2000" dirty="0">
                <a:solidFill>
                  <a:srgbClr val="7030A0"/>
                </a:solidFill>
                <a:latin typeface="+mn-lt"/>
                <a:ea typeface="Calibri" panose="020F0502020204030204" pitchFamily="34" charset="0"/>
                <a:cs typeface="Times New Roman" panose="02020603050405020304" pitchFamily="18" charset="0"/>
              </a:rPr>
              <a:t>MLPA Officers serve for one year</a:t>
            </a:r>
            <a:r>
              <a:rPr lang="en-US" sz="4000" dirty="0">
                <a:solidFill>
                  <a:prstClr val="black"/>
                </a:solidFill>
                <a:latin typeface="+mn-lt"/>
                <a:ea typeface="Calibri" panose="020F0502020204030204" pitchFamily="34" charset="0"/>
                <a:cs typeface="Times New Roman" panose="02020603050405020304" pitchFamily="18" charset="0"/>
              </a:rPr>
              <a:t/>
            </a:r>
            <a:br>
              <a:rPr lang="en-US" sz="4000" dirty="0">
                <a:solidFill>
                  <a:prstClr val="black"/>
                </a:solidFill>
                <a:latin typeface="+mn-lt"/>
                <a:ea typeface="Calibri" panose="020F0502020204030204" pitchFamily="34" charset="0"/>
                <a:cs typeface="Times New Roman" panose="02020603050405020304" pitchFamily="18" charset="0"/>
              </a:rPr>
            </a:br>
            <a:endParaRPr lang="en-US" sz="3200" b="1" dirty="0">
              <a:latin typeface="+mn-lt"/>
            </a:endParaRPr>
          </a:p>
        </p:txBody>
      </p:sp>
      <p:sp>
        <p:nvSpPr>
          <p:cNvPr id="5" name="Content Placeholder 4"/>
          <p:cNvSpPr>
            <a:spLocks noGrp="1"/>
          </p:cNvSpPr>
          <p:nvPr>
            <p:ph idx="1"/>
          </p:nvPr>
        </p:nvSpPr>
        <p:spPr/>
        <p:txBody>
          <a:bodyPr>
            <a:normAutofit fontScale="85000" lnSpcReduction="20000"/>
          </a:bodyPr>
          <a:lstStyle/>
          <a:p>
            <a:pPr marL="0" indent="0">
              <a:lnSpc>
                <a:spcPct val="115000"/>
              </a:lnSpc>
              <a:spcBef>
                <a:spcPts val="0"/>
              </a:spcBef>
              <a:buNone/>
            </a:pPr>
            <a:r>
              <a:rPr lang="en-US" sz="2000" b="1" dirty="0">
                <a:solidFill>
                  <a:prstClr val="black"/>
                </a:solidFill>
                <a:ea typeface="Calibri" panose="020F0502020204030204" pitchFamily="34" charset="0"/>
                <a:cs typeface="Times New Roman" panose="02020603050405020304" pitchFamily="18" charset="0"/>
              </a:rPr>
              <a:t>	</a:t>
            </a:r>
          </a:p>
          <a:p>
            <a:pPr marL="0" indent="0">
              <a:lnSpc>
                <a:spcPct val="115000"/>
              </a:lnSpc>
              <a:spcBef>
                <a:spcPts val="0"/>
              </a:spcBef>
              <a:buNone/>
            </a:pPr>
            <a:endParaRPr lang="en-US" sz="2000" b="1" dirty="0">
              <a:solidFill>
                <a:prstClr val="black"/>
              </a:solidFill>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000" b="1" dirty="0">
                <a:solidFill>
                  <a:prstClr val="black"/>
                </a:solidFill>
                <a:ea typeface="Calibri" panose="020F0502020204030204" pitchFamily="34" charset="0"/>
                <a:cs typeface="Times New Roman" panose="02020603050405020304" pitchFamily="18" charset="0"/>
              </a:rPr>
              <a:t>	President:          	</a:t>
            </a:r>
            <a:r>
              <a:rPr lang="en-US" sz="2000" dirty="0">
                <a:solidFill>
                  <a:prstClr val="black"/>
                </a:solidFill>
                <a:ea typeface="Calibri" panose="020F0502020204030204" pitchFamily="34" charset="0"/>
                <a:cs typeface="Times New Roman" panose="02020603050405020304" pitchFamily="18" charset="0"/>
              </a:rPr>
              <a:t>Kathy Sciarappa	</a:t>
            </a:r>
            <a:r>
              <a:rPr lang="en-US" sz="2000" dirty="0">
                <a:solidFill>
                  <a:srgbClr val="C00000"/>
                </a:solidFill>
                <a:ea typeface="Calibri" panose="020F0502020204030204" pitchFamily="34" charset="0"/>
                <a:cs typeface="Times New Roman" panose="02020603050405020304" pitchFamily="18" charset="0"/>
              </a:rPr>
              <a:t>Nominated 2022</a:t>
            </a:r>
            <a:r>
              <a:rPr lang="en-US" sz="2000" dirty="0">
                <a:solidFill>
                  <a:prstClr val="black"/>
                </a:solidFill>
                <a:ea typeface="Calibri" panose="020F0502020204030204" pitchFamily="34" charset="0"/>
                <a:cs typeface="Times New Roman" panose="02020603050405020304" pitchFamily="18" charset="0"/>
              </a:rPr>
              <a:t>	</a:t>
            </a:r>
          </a:p>
          <a:p>
            <a:pPr marL="685800" indent="0">
              <a:lnSpc>
                <a:spcPct val="115000"/>
              </a:lnSpc>
              <a:spcBef>
                <a:spcPts val="0"/>
              </a:spcBef>
              <a:buNone/>
            </a:pPr>
            <a:r>
              <a:rPr lang="en-US" sz="2000" b="1" dirty="0">
                <a:solidFill>
                  <a:prstClr val="black"/>
                </a:solidFill>
                <a:ea typeface="Calibri" panose="020F0502020204030204" pitchFamily="34" charset="0"/>
                <a:cs typeface="Times New Roman" panose="02020603050405020304" pitchFamily="18" charset="0"/>
              </a:rPr>
              <a:t>	Vice President:</a:t>
            </a:r>
            <a:r>
              <a:rPr lang="en-US" sz="2000" dirty="0">
                <a:solidFill>
                  <a:prstClr val="black"/>
                </a:solidFill>
                <a:ea typeface="Calibri" panose="020F0502020204030204" pitchFamily="34" charset="0"/>
                <a:cs typeface="Times New Roman" panose="02020603050405020304" pitchFamily="18" charset="0"/>
              </a:rPr>
              <a:t> 	Val Zanchuk	</a:t>
            </a:r>
            <a:r>
              <a:rPr lang="en-US" sz="2000" dirty="0">
                <a:solidFill>
                  <a:srgbClr val="C00000"/>
                </a:solidFill>
                <a:ea typeface="Calibri" panose="020F0502020204030204" pitchFamily="34" charset="0"/>
                <a:cs typeface="Times New Roman" panose="02020603050405020304" pitchFamily="18" charset="0"/>
              </a:rPr>
              <a:t>Nominated 2022</a:t>
            </a:r>
            <a:endParaRPr lang="en-US" sz="2000" dirty="0">
              <a:solidFill>
                <a:prstClr val="black"/>
              </a:solidFill>
              <a:ea typeface="Calibri" panose="020F0502020204030204" pitchFamily="34" charset="0"/>
              <a:cs typeface="Times New Roman" panose="02020603050405020304" pitchFamily="18" charset="0"/>
            </a:endParaRPr>
          </a:p>
          <a:p>
            <a:pPr marL="685800" indent="0">
              <a:lnSpc>
                <a:spcPct val="115000"/>
              </a:lnSpc>
              <a:spcBef>
                <a:spcPts val="0"/>
              </a:spcBef>
              <a:buNone/>
            </a:pPr>
            <a:r>
              <a:rPr lang="en-US" sz="2000" b="1" dirty="0">
                <a:solidFill>
                  <a:prstClr val="black"/>
                </a:solidFill>
                <a:ea typeface="Calibri" panose="020F0502020204030204" pitchFamily="34" charset="0"/>
                <a:cs typeface="Times New Roman" panose="02020603050405020304" pitchFamily="18" charset="0"/>
              </a:rPr>
              <a:t>	Treasurer:          	</a:t>
            </a:r>
            <a:r>
              <a:rPr lang="en-US" sz="2000" dirty="0">
                <a:solidFill>
                  <a:prstClr val="black"/>
                </a:solidFill>
                <a:ea typeface="Calibri" panose="020F0502020204030204" pitchFamily="34" charset="0"/>
                <a:cs typeface="Times New Roman" panose="02020603050405020304" pitchFamily="18" charset="0"/>
              </a:rPr>
              <a:t>Robin Muench</a:t>
            </a:r>
            <a:r>
              <a:rPr lang="en-US" sz="2000" dirty="0">
                <a:solidFill>
                  <a:srgbClr val="000000"/>
                </a:solidFill>
                <a:ea typeface="Calibri" panose="020F0502020204030204" pitchFamily="34" charset="0"/>
                <a:cs typeface="Times New Roman" panose="02020603050405020304" pitchFamily="18" charset="0"/>
              </a:rPr>
              <a:t>	</a:t>
            </a:r>
            <a:r>
              <a:rPr lang="en-US" sz="2000" dirty="0">
                <a:solidFill>
                  <a:srgbClr val="C00000"/>
                </a:solidFill>
                <a:ea typeface="Calibri" panose="020F0502020204030204" pitchFamily="34" charset="0"/>
                <a:cs typeface="Times New Roman" panose="02020603050405020304" pitchFamily="18" charset="0"/>
              </a:rPr>
              <a:t>Nominated 2022</a:t>
            </a:r>
            <a:r>
              <a:rPr lang="en-US" sz="2000" dirty="0">
                <a:solidFill>
                  <a:srgbClr val="000000"/>
                </a:solidFill>
                <a:ea typeface="Calibri" panose="020F0502020204030204" pitchFamily="34"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a:p>
            <a:pPr marL="685800" indent="0">
              <a:lnSpc>
                <a:spcPct val="115000"/>
              </a:lnSpc>
              <a:spcBef>
                <a:spcPts val="0"/>
              </a:spcBef>
              <a:buNone/>
            </a:pPr>
            <a:r>
              <a:rPr lang="en-US" sz="2000" b="1" dirty="0">
                <a:solidFill>
                  <a:prstClr val="black"/>
                </a:solidFill>
                <a:ea typeface="Calibri" panose="020F0502020204030204" pitchFamily="34" charset="0"/>
                <a:cs typeface="Times New Roman" panose="02020603050405020304" pitchFamily="18" charset="0"/>
              </a:rPr>
              <a:t>	Secretary:         	</a:t>
            </a:r>
            <a:r>
              <a:rPr lang="en-US" sz="2000" dirty="0">
                <a:solidFill>
                  <a:srgbClr val="000000"/>
                </a:solidFill>
                <a:ea typeface="Calibri" panose="020F0502020204030204" pitchFamily="34" charset="0"/>
                <a:cs typeface="Times New Roman" panose="02020603050405020304" pitchFamily="18" charset="0"/>
              </a:rPr>
              <a:t>Fran O’Donoghue      </a:t>
            </a:r>
            <a:r>
              <a:rPr lang="en-US" sz="2000" dirty="0">
                <a:solidFill>
                  <a:srgbClr val="C00000"/>
                </a:solidFill>
                <a:ea typeface="Calibri" panose="020F0502020204030204" pitchFamily="34" charset="0"/>
                <a:cs typeface="Times New Roman" panose="02020603050405020304" pitchFamily="18" charset="0"/>
              </a:rPr>
              <a:t>Nominated 2022</a:t>
            </a:r>
            <a:endParaRPr lang="en-US" sz="2000" dirty="0">
              <a:solidFill>
                <a:prstClr val="black"/>
              </a:solidFill>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000" dirty="0">
                <a:solidFill>
                  <a:srgbClr val="4472C4"/>
                </a:solidFill>
                <a:ea typeface="Calibri" panose="020F0502020204030204" pitchFamily="34"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a:p>
            <a:pPr marL="0" indent="0" algn="ctr">
              <a:lnSpc>
                <a:spcPct val="115000"/>
              </a:lnSpc>
              <a:spcBef>
                <a:spcPts val="0"/>
              </a:spcBef>
              <a:buNone/>
            </a:pPr>
            <a:r>
              <a:rPr lang="en-US" sz="2400" b="1" dirty="0">
                <a:solidFill>
                  <a:prstClr val="black"/>
                </a:solidFill>
                <a:ea typeface="Calibri" panose="020F0502020204030204" pitchFamily="34" charset="0"/>
                <a:cs typeface="Times New Roman" panose="02020603050405020304" pitchFamily="18" charset="0"/>
              </a:rPr>
              <a:t>Mirror Lake Protective Association Board of Directors</a:t>
            </a:r>
            <a:endParaRPr lang="en-US" sz="2400" dirty="0">
              <a:solidFill>
                <a:prstClr val="black"/>
              </a:solidFill>
              <a:ea typeface="Calibri" panose="020F0502020204030204" pitchFamily="34" charset="0"/>
              <a:cs typeface="Times New Roman" panose="02020603050405020304" pitchFamily="18" charset="0"/>
            </a:endParaRPr>
          </a:p>
          <a:p>
            <a:pPr marL="0" indent="0" algn="ctr">
              <a:lnSpc>
                <a:spcPct val="115000"/>
              </a:lnSpc>
              <a:spcBef>
                <a:spcPts val="0"/>
              </a:spcBef>
              <a:buNone/>
            </a:pPr>
            <a:r>
              <a:rPr lang="en-US" sz="2400" dirty="0">
                <a:solidFill>
                  <a:srgbClr val="7030A0"/>
                </a:solidFill>
                <a:ea typeface="Calibri" panose="020F0502020204030204" pitchFamily="34" charset="0"/>
                <a:cs typeface="Times New Roman" panose="02020603050405020304" pitchFamily="18" charset="0"/>
              </a:rPr>
              <a:t>MLPA Board of Directors serve for three years</a:t>
            </a:r>
          </a:p>
          <a:p>
            <a:pPr marL="1600200" indent="0">
              <a:lnSpc>
                <a:spcPct val="115000"/>
              </a:lnSpc>
              <a:spcBef>
                <a:spcPts val="0"/>
              </a:spcBef>
              <a:buNone/>
            </a:pPr>
            <a:endParaRPr lang="en-US" sz="2000" b="1" dirty="0">
              <a:solidFill>
                <a:srgbClr val="000000"/>
              </a:solidFill>
              <a:ea typeface="Calibri" panose="020F0502020204030204" pitchFamily="34" charset="0"/>
              <a:cs typeface="Times New Roman" panose="02020603050405020304" pitchFamily="18" charset="0"/>
            </a:endParaRPr>
          </a:p>
          <a:p>
            <a:pPr marL="1600200" indent="0">
              <a:lnSpc>
                <a:spcPct val="115000"/>
              </a:lnSpc>
              <a:spcBef>
                <a:spcPts val="0"/>
              </a:spcBef>
              <a:buNone/>
            </a:pPr>
            <a:r>
              <a:rPr lang="en-US" sz="2000" b="1"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Larry Gil </a:t>
            </a:r>
            <a:r>
              <a:rPr lang="en-US" sz="2000" b="1"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(term expires 2023)	</a:t>
            </a:r>
          </a:p>
          <a:p>
            <a:pPr marL="1600200" indent="0">
              <a:lnSpc>
                <a:spcPct val="115000"/>
              </a:lnSpc>
              <a:spcBef>
                <a:spcPts val="0"/>
              </a:spcBef>
              <a:buNone/>
            </a:pP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Dusty Davies  </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(term expires 2023)</a:t>
            </a:r>
          </a:p>
          <a:p>
            <a:pPr marL="1600200" indent="0">
              <a:lnSpc>
                <a:spcPct val="115000"/>
              </a:lnSpc>
              <a:spcBef>
                <a:spcPts val="0"/>
              </a:spcBef>
              <a:buNone/>
            </a:pPr>
            <a:r>
              <a:rPr lang="en-US" sz="2000" dirty="0">
                <a:solidFill>
                  <a:srgbClr val="000000"/>
                </a:solidFill>
                <a:ea typeface="Calibri" panose="020F0502020204030204" pitchFamily="34" charset="0"/>
                <a:cs typeface="Times New Roman" panose="02020603050405020304" pitchFamily="18" charset="0"/>
              </a:rPr>
              <a:t>		</a:t>
            </a:r>
            <a:r>
              <a:rPr lang="en-US" sz="2000" b="1" dirty="0">
                <a:solidFill>
                  <a:srgbClr val="000000"/>
                </a:solidFill>
                <a:ea typeface="Calibri" panose="020F0502020204030204" pitchFamily="34" charset="0"/>
                <a:cs typeface="Times New Roman" panose="02020603050405020304" pitchFamily="18" charset="0"/>
              </a:rPr>
              <a:t>Steve Scapicchio</a:t>
            </a:r>
            <a:r>
              <a:rPr lang="en-US" sz="2000" b="1" dirty="0">
                <a:solidFill>
                  <a:prstClr val="black"/>
                </a:solidFill>
                <a:ea typeface="Calibri" panose="020F0502020204030204" pitchFamily="34" charset="0"/>
                <a:cs typeface="Times New Roman" panose="02020603050405020304" pitchFamily="18" charset="0"/>
              </a:rPr>
              <a:t>	(term expires 2022)</a:t>
            </a:r>
          </a:p>
          <a:p>
            <a:pPr marL="1600200" indent="0">
              <a:lnSpc>
                <a:spcPct val="115000"/>
              </a:lnSpc>
              <a:spcBef>
                <a:spcPts val="0"/>
              </a:spcBef>
              <a:buNone/>
            </a:pPr>
            <a:r>
              <a:rPr lang="en-US" sz="2000" b="1" dirty="0">
                <a:solidFill>
                  <a:prstClr val="black"/>
                </a:solidFill>
                <a:ea typeface="Calibri" panose="020F0502020204030204" pitchFamily="34" charset="0"/>
                <a:cs typeface="Times New Roman" panose="02020603050405020304" pitchFamily="18" charset="0"/>
              </a:rPr>
              <a:t>		Gene Kelley 	(term expires 2022)</a:t>
            </a:r>
          </a:p>
          <a:p>
            <a:pPr marL="1600200" indent="0">
              <a:lnSpc>
                <a:spcPct val="115000"/>
              </a:lnSpc>
              <a:spcBef>
                <a:spcPts val="0"/>
              </a:spcBef>
              <a:buNone/>
            </a:pPr>
            <a:r>
              <a:rPr lang="en-US" sz="2000" dirty="0">
                <a:solidFill>
                  <a:prstClr val="black"/>
                </a:solidFill>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Steve Cloutier	(term expires2024)</a:t>
            </a:r>
          </a:p>
          <a:p>
            <a:pPr marL="1600200" indent="0">
              <a:lnSpc>
                <a:spcPct val="115000"/>
              </a:lnSpc>
              <a:spcBef>
                <a:spcPts val="0"/>
              </a:spcBef>
              <a:buNone/>
            </a:pPr>
            <a:r>
              <a:rPr lang="en-US" sz="2000" dirty="0">
                <a:ea typeface="Calibri" panose="020F0502020204030204" pitchFamily="34" charset="0"/>
                <a:cs typeface="Times New Roman" panose="02020603050405020304" pitchFamily="18" charset="0"/>
              </a:rPr>
              <a:t>		Ann Torregrossa	(term expires 2024)</a:t>
            </a:r>
          </a:p>
          <a:p>
            <a:endParaRPr lang="en-US" b="1" dirty="0"/>
          </a:p>
        </p:txBody>
      </p:sp>
      <p:sp>
        <p:nvSpPr>
          <p:cNvPr id="2" name="Slide Number Placeholder 1">
            <a:extLst>
              <a:ext uri="{FF2B5EF4-FFF2-40B4-BE49-F238E27FC236}">
                <a16:creationId xmlns:a16="http://schemas.microsoft.com/office/drawing/2014/main" xmlns="" id="{A57CFE49-F3FD-4FE6-9D17-9CA4F1CB063E}"/>
              </a:ext>
            </a:extLst>
          </p:cNvPr>
          <p:cNvSpPr>
            <a:spLocks noGrp="1"/>
          </p:cNvSpPr>
          <p:nvPr>
            <p:ph type="sldNum" sz="quarter" idx="12"/>
          </p:nvPr>
        </p:nvSpPr>
        <p:spPr/>
        <p:txBody>
          <a:bodyPr/>
          <a:lstStyle/>
          <a:p>
            <a:fld id="{C6171EEC-727D-4776-A5BF-5D15C0983354}" type="slidenum">
              <a:rPr lang="en-US" smtClean="0"/>
              <a:t>6</a:t>
            </a:fld>
            <a:endParaRPr lang="en-US"/>
          </a:p>
        </p:txBody>
      </p:sp>
      <p:pic>
        <p:nvPicPr>
          <p:cNvPr id="6" name="Picture 2">
            <a:extLst>
              <a:ext uri="{FF2B5EF4-FFF2-40B4-BE49-F238E27FC236}">
                <a16:creationId xmlns:a16="http://schemas.microsoft.com/office/drawing/2014/main" xmlns="" id="{6A3EB155-5155-17A3-3579-2E9C17D727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04" y="-210438"/>
            <a:ext cx="2314648" cy="185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062203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745"/>
            <a:ext cx="10515600" cy="1845433"/>
          </a:xfrm>
        </p:spPr>
        <p:txBody>
          <a:bodyPr>
            <a:normAutofit/>
          </a:bodyPr>
          <a:lstStyle/>
          <a:p>
            <a:pPr algn="ctr"/>
            <a:r>
              <a:rPr lang="en-US" b="1" dirty="0">
                <a:latin typeface="+mn-lt"/>
              </a:rPr>
              <a:t>Aquatic Plant Monitoring Program</a:t>
            </a:r>
            <a:br>
              <a:rPr lang="en-US" b="1" dirty="0">
                <a:latin typeface="+mn-lt"/>
              </a:rPr>
            </a:br>
            <a:r>
              <a:rPr lang="en-US" sz="3200" dirty="0">
                <a:latin typeface="+mn-lt"/>
              </a:rPr>
              <a:t>“Weed Watchers”</a:t>
            </a:r>
          </a:p>
        </p:txBody>
      </p:sp>
      <p:sp>
        <p:nvSpPr>
          <p:cNvPr id="3" name="Content Placeholder 2"/>
          <p:cNvSpPr>
            <a:spLocks noGrp="1"/>
          </p:cNvSpPr>
          <p:nvPr>
            <p:ph sz="half" idx="1"/>
          </p:nvPr>
        </p:nvSpPr>
        <p:spPr>
          <a:xfrm>
            <a:off x="557752" y="1130157"/>
            <a:ext cx="5514275" cy="5198723"/>
          </a:xfrm>
        </p:spPr>
        <p:txBody>
          <a:bodyPr>
            <a:normAutofit/>
          </a:bodyPr>
          <a:lstStyle/>
          <a:p>
            <a:pPr marL="0" marR="0" lvl="0" indent="0">
              <a:lnSpc>
                <a:spcPct val="115000"/>
              </a:lnSpc>
              <a:spcBef>
                <a:spcPts val="0"/>
              </a:spcBef>
              <a:spcAft>
                <a:spcPts val="0"/>
              </a:spcAft>
              <a:buNone/>
            </a:pPr>
            <a:endParaRPr lang="en-US"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2000" dirty="0">
                <a:solidFill>
                  <a:srgbClr val="222222"/>
                </a:solidFill>
                <a:latin typeface="Calibri" panose="020F0502020204030204" pitchFamily="34" charset="0"/>
                <a:ea typeface="Calibri" panose="020F0502020204030204" pitchFamily="34" charset="0"/>
                <a:cs typeface="Calibri" panose="020F0502020204030204" pitchFamily="34" charset="0"/>
              </a:rPr>
              <a:t>2022 Team</a:t>
            </a:r>
            <a:endParaRPr lang="en-US" sz="32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lvl="1">
              <a:lnSpc>
                <a:spcPct val="115000"/>
              </a:lnSpc>
              <a:spcBef>
                <a:spcPts val="0"/>
              </a:spcBef>
            </a:pP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Norma Milne, Chair</a:t>
            </a:r>
          </a:p>
          <a:p>
            <a:pPr lvl="1">
              <a:lnSpc>
                <a:spcPct val="115000"/>
              </a:lnSpc>
              <a:spcBef>
                <a:spcPts val="0"/>
              </a:spcBef>
            </a:pPr>
            <a:r>
              <a:rPr lang="en-US"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Tiina</a:t>
            </a: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Urv</a:t>
            </a:r>
            <a:endPar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15000"/>
              </a:lnSpc>
              <a:spcBef>
                <a:spcPts val="0"/>
              </a:spcBef>
            </a:pP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Glenda </a:t>
            </a:r>
            <a:r>
              <a:rPr lang="en-US"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Philbin</a:t>
            </a:r>
            <a:endPar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15000"/>
              </a:lnSpc>
              <a:spcBef>
                <a:spcPts val="0"/>
              </a:spcBef>
            </a:pP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Alan </a:t>
            </a:r>
            <a:r>
              <a:rPr lang="en-US"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Hardiman</a:t>
            </a:r>
            <a:endPar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15000"/>
              </a:lnSpc>
              <a:spcBef>
                <a:spcPts val="0"/>
              </a:spcBef>
            </a:pP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Jeanne Freeze</a:t>
            </a:r>
          </a:p>
          <a:p>
            <a:pPr lvl="1">
              <a:lnSpc>
                <a:spcPct val="115000"/>
              </a:lnSpc>
              <a:spcBef>
                <a:spcPts val="0"/>
              </a:spcBef>
            </a:pP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Claudia and Tom </a:t>
            </a:r>
            <a:r>
              <a:rPr lang="en-US" sz="20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Bissett</a:t>
            </a:r>
            <a:endPar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0"/>
              </a:spcBef>
            </a:pPr>
            <a:r>
              <a:rPr lang="en-US"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New Initiatives</a:t>
            </a:r>
            <a:endPar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lvl="1">
              <a:lnSpc>
                <a:spcPct val="115000"/>
              </a:lnSpc>
              <a:spcBef>
                <a:spcPts val="0"/>
              </a:spcBef>
            </a:pPr>
            <a:r>
              <a:rPr lang="en-US" sz="1600" dirty="0"/>
              <a:t>Weed watchers are now using grabbing tools (funded by MLPA) to assist with removal of debris from the lake.</a:t>
            </a:r>
          </a:p>
          <a:p>
            <a:pPr lvl="1">
              <a:lnSpc>
                <a:spcPct val="115000"/>
              </a:lnSpc>
              <a:spcBef>
                <a:spcPts val="0"/>
              </a:spcBef>
            </a:pPr>
            <a:r>
              <a:rPr lang="en-US" sz="1600" dirty="0"/>
              <a:t>We are beginning to photo-document aquatic plant growth by areas covered by the team. It is our intent to create a baseline, by month and area, for future reference.</a:t>
            </a:r>
          </a:p>
          <a:p>
            <a:pPr lvl="1"/>
            <a:endParaRPr lang="en-US" sz="1600" b="1" dirty="0"/>
          </a:p>
          <a:p>
            <a:pPr lvl="1"/>
            <a:endParaRPr lang="en-US" dirty="0"/>
          </a:p>
        </p:txBody>
      </p:sp>
      <p:sp>
        <p:nvSpPr>
          <p:cNvPr id="5" name="Text Placeholder 4"/>
          <p:cNvSpPr>
            <a:spLocks noGrp="1"/>
          </p:cNvSpPr>
          <p:nvPr>
            <p:ph sz="half" idx="2"/>
          </p:nvPr>
        </p:nvSpPr>
        <p:spPr/>
        <p:txBody>
          <a:bodyPr>
            <a:normAutofit/>
          </a:bodyPr>
          <a:lstStyle/>
          <a:p>
            <a:pPr marL="0" indent="0">
              <a:buNone/>
            </a:pPr>
            <a:endParaRPr lang="en-US" sz="2000" dirty="0"/>
          </a:p>
          <a:p>
            <a:pPr marL="285750" indent="-285750"/>
            <a:endParaRPr lang="en-US" sz="2000" dirty="0"/>
          </a:p>
          <a:p>
            <a:pPr marL="0" indent="0">
              <a:buNone/>
            </a:pPr>
            <a:endParaRPr lang="en-US" sz="2200" b="1" dirty="0"/>
          </a:p>
          <a:p>
            <a:endParaRPr lang="en-US" dirty="0"/>
          </a:p>
        </p:txBody>
      </p:sp>
      <p:pic>
        <p:nvPicPr>
          <p:cNvPr id="1026" name="Picture 2">
            <a:extLst>
              <a:ext uri="{FF2B5EF4-FFF2-40B4-BE49-F238E27FC236}">
                <a16:creationId xmlns:a16="http://schemas.microsoft.com/office/drawing/2014/main" xmlns="" id="{CEB24426-2152-4A60-ACFA-1D188BAE7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94783" y="1617344"/>
            <a:ext cx="4906618" cy="510413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xmlns="" id="{C80CF093-A223-4879-91DB-BE9565BDD222}"/>
              </a:ext>
            </a:extLst>
          </p:cNvPr>
          <p:cNvSpPr>
            <a:spLocks noGrp="1"/>
          </p:cNvSpPr>
          <p:nvPr>
            <p:ph type="sldNum" sz="quarter" idx="12"/>
          </p:nvPr>
        </p:nvSpPr>
        <p:spPr/>
        <p:txBody>
          <a:bodyPr/>
          <a:lstStyle/>
          <a:p>
            <a:fld id="{C6171EEC-727D-4776-A5BF-5D15C0983354}" type="slidenum">
              <a:rPr lang="en-US" smtClean="0"/>
              <a:t>7</a:t>
            </a:fld>
            <a:endParaRPr lang="en-US"/>
          </a:p>
        </p:txBody>
      </p:sp>
    </p:spTree>
    <p:extLst>
      <p:ext uri="{BB962C8B-B14F-4D97-AF65-F5344CB8AC3E}">
        <p14:creationId xmlns:p14="http://schemas.microsoft.com/office/powerpoint/2010/main" val="8123402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A5CC5-2E89-456E-90A9-FCB0854920C2}"/>
              </a:ext>
            </a:extLst>
          </p:cNvPr>
          <p:cNvSpPr>
            <a:spLocks noGrp="1"/>
          </p:cNvSpPr>
          <p:nvPr>
            <p:ph type="title"/>
          </p:nvPr>
        </p:nvSpPr>
        <p:spPr>
          <a:xfrm>
            <a:off x="838200" y="365125"/>
            <a:ext cx="10515600" cy="880579"/>
          </a:xfrm>
        </p:spPr>
        <p:txBody>
          <a:bodyPr>
            <a:normAutofit fontScale="90000"/>
          </a:bodyPr>
          <a:lstStyle/>
          <a:p>
            <a:pPr algn="ctr"/>
            <a:r>
              <a:rPr lang="en-US" sz="4000" b="1" dirty="0">
                <a:latin typeface="+mn-lt"/>
              </a:rPr>
              <a:t>NH Lake Hosts</a:t>
            </a:r>
            <a:r>
              <a:rPr lang="en-US" sz="4900" b="1" dirty="0">
                <a:latin typeface="+mn-lt"/>
              </a:rPr>
              <a:t/>
            </a:r>
            <a:br>
              <a:rPr lang="en-US" sz="4900" b="1" dirty="0">
                <a:latin typeface="+mn-lt"/>
              </a:rPr>
            </a:br>
            <a:endParaRPr lang="en-US" sz="3600" dirty="0">
              <a:latin typeface="+mn-lt"/>
            </a:endParaRPr>
          </a:p>
        </p:txBody>
      </p:sp>
      <p:sp>
        <p:nvSpPr>
          <p:cNvPr id="4" name="Content Placeholder 3">
            <a:extLst>
              <a:ext uri="{FF2B5EF4-FFF2-40B4-BE49-F238E27FC236}">
                <a16:creationId xmlns:a16="http://schemas.microsoft.com/office/drawing/2014/main" xmlns="" id="{13D4D59D-3755-40DE-B5F0-A06A605EDFF1}"/>
              </a:ext>
            </a:extLst>
          </p:cNvPr>
          <p:cNvSpPr>
            <a:spLocks noGrp="1"/>
          </p:cNvSpPr>
          <p:nvPr>
            <p:ph sz="half" idx="1"/>
          </p:nvPr>
        </p:nvSpPr>
        <p:spPr/>
        <p:txBody>
          <a:bodyPr>
            <a:normAutofit/>
          </a:bodyPr>
          <a:lstStyle/>
          <a:p>
            <a:pPr marL="457200" lvl="1" indent="0" algn="ctr">
              <a:buNone/>
            </a:pPr>
            <a:endParaRPr lang="en-US" sz="2000" dirty="0"/>
          </a:p>
          <a:p>
            <a:pPr marL="457200" lvl="1" indent="0" algn="ctr">
              <a:buNone/>
            </a:pPr>
            <a:endParaRPr lang="en-US" dirty="0"/>
          </a:p>
          <a:p>
            <a:pPr marL="457200" lvl="1" indent="0" algn="ctr">
              <a:buNone/>
            </a:pPr>
            <a:endParaRPr lang="en-US" dirty="0"/>
          </a:p>
          <a:p>
            <a:pPr marL="457200" lvl="1" indent="0" algn="ctr">
              <a:buNone/>
            </a:pPr>
            <a:endParaRPr lang="en-US" dirty="0"/>
          </a:p>
          <a:p>
            <a:pPr marL="457200" lvl="1" indent="0" algn="ctr">
              <a:buNone/>
            </a:pPr>
            <a:endParaRPr lang="en-US" dirty="0"/>
          </a:p>
          <a:p>
            <a:pPr marL="457200" lvl="1" indent="0" algn="ctr">
              <a:buNone/>
            </a:pPr>
            <a:endParaRPr lang="en-US" dirty="0"/>
          </a:p>
          <a:p>
            <a:pPr marL="457200" lvl="1" indent="0" algn="ctr">
              <a:buNone/>
            </a:pPr>
            <a:endParaRPr lang="en-US" dirty="0"/>
          </a:p>
        </p:txBody>
      </p:sp>
      <p:pic>
        <p:nvPicPr>
          <p:cNvPr id="8" name="Content Placeholder 7">
            <a:extLst>
              <a:ext uri="{FF2B5EF4-FFF2-40B4-BE49-F238E27FC236}">
                <a16:creationId xmlns:a16="http://schemas.microsoft.com/office/drawing/2014/main" xmlns="" id="{05F4A730-7AE7-94F2-F991-1593D3E9BF7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107941" y="1737346"/>
            <a:ext cx="5144466" cy="4823792"/>
          </a:xfrm>
        </p:spPr>
      </p:pic>
      <p:sp>
        <p:nvSpPr>
          <p:cNvPr id="3" name="Slide Number Placeholder 2">
            <a:extLst>
              <a:ext uri="{FF2B5EF4-FFF2-40B4-BE49-F238E27FC236}">
                <a16:creationId xmlns:a16="http://schemas.microsoft.com/office/drawing/2014/main" xmlns="" id="{02AA115C-F6FB-43CB-A04C-691586F0FBB3}"/>
              </a:ext>
            </a:extLst>
          </p:cNvPr>
          <p:cNvSpPr>
            <a:spLocks noGrp="1"/>
          </p:cNvSpPr>
          <p:nvPr>
            <p:ph type="sldNum" sz="quarter" idx="12"/>
          </p:nvPr>
        </p:nvSpPr>
        <p:spPr/>
        <p:txBody>
          <a:bodyPr/>
          <a:lstStyle/>
          <a:p>
            <a:fld id="{C6171EEC-727D-4776-A5BF-5D15C0983354}" type="slidenum">
              <a:rPr lang="en-US" smtClean="0"/>
              <a:t>8</a:t>
            </a:fld>
            <a:endParaRPr lang="en-US"/>
          </a:p>
        </p:txBody>
      </p:sp>
      <p:pic>
        <p:nvPicPr>
          <p:cNvPr id="10" name="Picture 9">
            <a:extLst>
              <a:ext uri="{FF2B5EF4-FFF2-40B4-BE49-F238E27FC236}">
                <a16:creationId xmlns:a16="http://schemas.microsoft.com/office/drawing/2014/main" xmlns="" id="{087FD7BC-A79C-25B6-2732-37139FC33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30" y="1577009"/>
            <a:ext cx="4823792" cy="5144466"/>
          </a:xfrm>
          <a:prstGeom prst="rect">
            <a:avLst/>
          </a:prstGeom>
        </p:spPr>
      </p:pic>
    </p:spTree>
    <p:extLst>
      <p:ext uri="{BB962C8B-B14F-4D97-AF65-F5344CB8AC3E}">
        <p14:creationId xmlns:p14="http://schemas.microsoft.com/office/powerpoint/2010/main" val="12241425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CF753B4-0CA1-DFDF-57EA-6ADEB65725DD}"/>
              </a:ext>
            </a:extLst>
          </p:cNvPr>
          <p:cNvSpPr>
            <a:spLocks noGrp="1"/>
          </p:cNvSpPr>
          <p:nvPr>
            <p:ph type="title"/>
          </p:nvPr>
        </p:nvSpPr>
        <p:spPr>
          <a:xfrm>
            <a:off x="838200" y="-152785"/>
            <a:ext cx="10515600" cy="1325563"/>
          </a:xfrm>
        </p:spPr>
        <p:txBody>
          <a:bodyPr/>
          <a:lstStyle/>
          <a:p>
            <a:pPr algn="ctr"/>
            <a:r>
              <a:rPr lang="en-US" b="1" dirty="0">
                <a:latin typeface="+mn-lt"/>
              </a:rPr>
              <a:t>Water Quality</a:t>
            </a:r>
          </a:p>
        </p:txBody>
      </p:sp>
      <p:pic>
        <p:nvPicPr>
          <p:cNvPr id="8" name="Content Placeholder 7">
            <a:extLst>
              <a:ext uri="{FF2B5EF4-FFF2-40B4-BE49-F238E27FC236}">
                <a16:creationId xmlns:a16="http://schemas.microsoft.com/office/drawing/2014/main" xmlns="" id="{9363B7C8-A8BC-D1AA-F065-6CFBBAFF38C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6923" y="1291141"/>
            <a:ext cx="4850294" cy="5415909"/>
          </a:xfrm>
        </p:spPr>
      </p:pic>
      <p:sp>
        <p:nvSpPr>
          <p:cNvPr id="10" name="Content Placeholder 9">
            <a:extLst>
              <a:ext uri="{FF2B5EF4-FFF2-40B4-BE49-F238E27FC236}">
                <a16:creationId xmlns:a16="http://schemas.microsoft.com/office/drawing/2014/main" xmlns="" id="{9635D1B8-C81E-F0E6-1ECF-5974622A06A2}"/>
              </a:ext>
            </a:extLst>
          </p:cNvPr>
          <p:cNvSpPr>
            <a:spLocks noGrp="1"/>
          </p:cNvSpPr>
          <p:nvPr>
            <p:ph sz="half" idx="2"/>
          </p:nvPr>
        </p:nvSpPr>
        <p:spPr/>
        <p:txBody>
          <a:bodyPr/>
          <a:lstStyle/>
          <a:p>
            <a:pPr marL="0" indent="0">
              <a:buNone/>
            </a:pPr>
            <a:r>
              <a:rPr lang="en-US" dirty="0"/>
              <a:t>Highlights: UNH &amp; NHDES Reports</a:t>
            </a:r>
          </a:p>
        </p:txBody>
      </p:sp>
      <p:pic>
        <p:nvPicPr>
          <p:cNvPr id="11" name="Content Placeholder 3" descr="water quality.jpg">
            <a:extLst>
              <a:ext uri="{FF2B5EF4-FFF2-40B4-BE49-F238E27FC236}">
                <a16:creationId xmlns:a16="http://schemas.microsoft.com/office/drawing/2014/main" xmlns="" id="{360ACE4C-842C-7AB7-875D-D6CAAA100D78}"/>
              </a:ext>
            </a:extLst>
          </p:cNvPr>
          <p:cNvPicPr>
            <a:picLocks noChangeAspect="1"/>
          </p:cNvPicPr>
          <p:nvPr/>
        </p:nvPicPr>
        <p:blipFill>
          <a:blip r:embed="rId4" cstate="print"/>
          <a:stretch>
            <a:fillRect/>
          </a:stretch>
        </p:blipFill>
        <p:spPr>
          <a:xfrm>
            <a:off x="6403705" y="2858165"/>
            <a:ext cx="4184782" cy="1874872"/>
          </a:xfrm>
          <a:prstGeom prst="rect">
            <a:avLst/>
          </a:prstGeom>
        </p:spPr>
      </p:pic>
    </p:spTree>
    <p:extLst>
      <p:ext uri="{BB962C8B-B14F-4D97-AF65-F5344CB8AC3E}">
        <p14:creationId xmlns:p14="http://schemas.microsoft.com/office/powerpoint/2010/main" val="31615886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1570</Words>
  <Application>Microsoft Office PowerPoint</Application>
  <PresentationFormat>Custom</PresentationFormat>
  <Paragraphs>181</Paragraphs>
  <Slides>26</Slides>
  <Notes>20</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Mirror Lake Protective Association Annual Meeting: July 23, 2022</vt:lpstr>
      <vt:lpstr>Agenda</vt:lpstr>
      <vt:lpstr>Minutes of the 2020 Annual Meeting Fran O’Donoghue, Secretary</vt:lpstr>
      <vt:lpstr>Treasurer’s Report Robin Muench, Treasurer</vt:lpstr>
      <vt:lpstr>PowerPoint Presentation</vt:lpstr>
      <vt:lpstr>      Nominations  Nominating Committee: Gene Kelley, John Dawson   Mirror Lake Protective Association Officers          MLPA Officers serve for one year </vt:lpstr>
      <vt:lpstr>Aquatic Plant Monitoring Program “Weed Watchers”</vt:lpstr>
      <vt:lpstr>NH Lake Hosts </vt:lpstr>
      <vt:lpstr>Water Quality</vt:lpstr>
      <vt:lpstr>PowerPoint Presentation</vt:lpstr>
      <vt:lpstr>PowerPoint Presentation</vt:lpstr>
      <vt:lpstr>PowerPoint Presentation</vt:lpstr>
      <vt:lpstr>PowerPoint Presentation</vt:lpstr>
      <vt:lpstr>NH Cyanobacteria Legislation</vt:lpstr>
      <vt:lpstr>Loon Update Beth Urda </vt:lpstr>
      <vt:lpstr>Land Conservation Committee Ann Torregrossa</vt:lpstr>
      <vt:lpstr>MLPA Strategic Plan</vt:lpstr>
      <vt:lpstr>LakeSmart</vt:lpstr>
      <vt:lpstr>Watershed Management Plan</vt:lpstr>
      <vt:lpstr>Membership Goal: 100   Current: 54 (still coming in)</vt:lpstr>
      <vt:lpstr>                                     How to Help</vt:lpstr>
      <vt:lpstr>Open Discussion</vt:lpstr>
      <vt:lpstr>Resolutions</vt:lpstr>
      <vt:lpstr>Thank you, Beth Argeros</vt:lpstr>
      <vt:lpstr>MLPA Bling</vt:lpstr>
      <vt:lpstr>Thank You for Protecting Mirror Lake!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Sciarappa</dc:creator>
  <cp:lastModifiedBy>Val</cp:lastModifiedBy>
  <cp:revision>19</cp:revision>
  <cp:lastPrinted>2022-07-21T19:57:19Z</cp:lastPrinted>
  <dcterms:created xsi:type="dcterms:W3CDTF">2022-07-19T13:21:06Z</dcterms:created>
  <dcterms:modified xsi:type="dcterms:W3CDTF">2022-08-23T01:27:16Z</dcterms:modified>
</cp:coreProperties>
</file>