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66" r:id="rId4"/>
    <p:sldId id="364" r:id="rId5"/>
    <p:sldId id="365" r:id="rId6"/>
    <p:sldId id="283" r:id="rId7"/>
    <p:sldId id="284" r:id="rId8"/>
    <p:sldId id="260" r:id="rId9"/>
    <p:sldId id="285" r:id="rId10"/>
    <p:sldId id="277" r:id="rId11"/>
    <p:sldId id="367" r:id="rId12"/>
    <p:sldId id="368" r:id="rId13"/>
    <p:sldId id="289" r:id="rId14"/>
    <p:sldId id="288" r:id="rId15"/>
    <p:sldId id="291" r:id="rId16"/>
    <p:sldId id="292" r:id="rId17"/>
    <p:sldId id="281" r:id="rId18"/>
    <p:sldId id="258" r:id="rId19"/>
    <p:sldId id="262" r:id="rId20"/>
    <p:sldId id="265" r:id="rId21"/>
    <p:sldId id="373" r:id="rId22"/>
    <p:sldId id="369" r:id="rId23"/>
    <p:sldId id="372" r:id="rId24"/>
    <p:sldId id="272" r:id="rId25"/>
    <p:sldId id="276" r:id="rId26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84E44E-BA81-4BD7-962B-D5C2E77B49EB}" v="15" dt="2024-07-13T00:39:21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3969" autoAdjust="0"/>
  </p:normalViewPr>
  <p:slideViewPr>
    <p:cSldViewPr snapToGrid="0">
      <p:cViewPr varScale="1">
        <p:scale>
          <a:sx n="69" d="100"/>
          <a:sy n="69" d="100"/>
        </p:scale>
        <p:origin x="76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Sciarappa" userId="08c499aa525898d5" providerId="LiveId" clId="{5A84E44E-BA81-4BD7-962B-D5C2E77B49EB}"/>
    <pc:docChg chg="undo redo custSel modSld">
      <pc:chgData name="Kathleen Sciarappa" userId="08c499aa525898d5" providerId="LiveId" clId="{5A84E44E-BA81-4BD7-962B-D5C2E77B49EB}" dt="2024-07-13T09:31:55.950" v="115" actId="20577"/>
      <pc:docMkLst>
        <pc:docMk/>
      </pc:docMkLst>
      <pc:sldChg chg="addSp delSp modSp mod setBg">
        <pc:chgData name="Kathleen Sciarappa" userId="08c499aa525898d5" providerId="LiveId" clId="{5A84E44E-BA81-4BD7-962B-D5C2E77B49EB}" dt="2024-07-13T00:39:21.244" v="105" actId="14100"/>
        <pc:sldMkLst>
          <pc:docMk/>
          <pc:sldMk cId="884806025" sldId="285"/>
        </pc:sldMkLst>
        <pc:spChg chg="add del mod">
          <ac:chgData name="Kathleen Sciarappa" userId="08c499aa525898d5" providerId="LiveId" clId="{5A84E44E-BA81-4BD7-962B-D5C2E77B49EB}" dt="2024-07-13T00:38:48.874" v="103" actId="26606"/>
          <ac:spMkLst>
            <pc:docMk/>
            <pc:sldMk cId="884806025" sldId="285"/>
            <ac:spMk id="2" creationId="{A35118A4-5D9E-46BD-0D4C-A60C3E12CD2C}"/>
          </ac:spMkLst>
        </pc:spChg>
        <pc:spChg chg="add del">
          <ac:chgData name="Kathleen Sciarappa" userId="08c499aa525898d5" providerId="LiveId" clId="{5A84E44E-BA81-4BD7-962B-D5C2E77B49EB}" dt="2024-07-13T00:32:47.772" v="7" actId="22"/>
          <ac:spMkLst>
            <pc:docMk/>
            <pc:sldMk cId="884806025" sldId="285"/>
            <ac:spMk id="4" creationId="{33BA8A2E-8E4C-AA01-BEA7-4DAC11D85CC6}"/>
          </ac:spMkLst>
        </pc:spChg>
        <pc:spChg chg="add mod">
          <ac:chgData name="Kathleen Sciarappa" userId="08c499aa525898d5" providerId="LiveId" clId="{5A84E44E-BA81-4BD7-962B-D5C2E77B49EB}" dt="2024-07-13T00:37:53.082" v="96" actId="21"/>
          <ac:spMkLst>
            <pc:docMk/>
            <pc:sldMk cId="884806025" sldId="285"/>
            <ac:spMk id="4" creationId="{ABBBAABC-FF59-5E15-80C7-FC5059CF22E8}"/>
          </ac:spMkLst>
        </pc:spChg>
        <pc:spChg chg="add mod">
          <ac:chgData name="Kathleen Sciarappa" userId="08c499aa525898d5" providerId="LiveId" clId="{5A84E44E-BA81-4BD7-962B-D5C2E77B49EB}" dt="2024-07-13T00:38:16.714" v="100"/>
          <ac:spMkLst>
            <pc:docMk/>
            <pc:sldMk cId="884806025" sldId="285"/>
            <ac:spMk id="5" creationId="{A35118A4-5D9E-46BD-0D4C-A60C3E12CD2C}"/>
          </ac:spMkLst>
        </pc:spChg>
        <pc:spChg chg="add del">
          <ac:chgData name="Kathleen Sciarappa" userId="08c499aa525898d5" providerId="LiveId" clId="{5A84E44E-BA81-4BD7-962B-D5C2E77B49EB}" dt="2024-07-13T00:32:51.187" v="11" actId="22"/>
          <ac:spMkLst>
            <pc:docMk/>
            <pc:sldMk cId="884806025" sldId="285"/>
            <ac:spMk id="6" creationId="{1AF5BF96-0D42-0032-09BC-B0F12CBC663E}"/>
          </ac:spMkLst>
        </pc:spChg>
        <pc:spChg chg="add del">
          <ac:chgData name="Kathleen Sciarappa" userId="08c499aa525898d5" providerId="LiveId" clId="{5A84E44E-BA81-4BD7-962B-D5C2E77B49EB}" dt="2024-07-13T00:32:54.396" v="15" actId="22"/>
          <ac:spMkLst>
            <pc:docMk/>
            <pc:sldMk cId="884806025" sldId="285"/>
            <ac:spMk id="8" creationId="{CC83AD43-DD65-D1F3-C3F3-63F3934D6345}"/>
          </ac:spMkLst>
        </pc:spChg>
        <pc:spChg chg="add mod ord">
          <ac:chgData name="Kathleen Sciarappa" userId="08c499aa525898d5" providerId="LiveId" clId="{5A84E44E-BA81-4BD7-962B-D5C2E77B49EB}" dt="2024-07-13T00:38:48.874" v="103" actId="26606"/>
          <ac:spMkLst>
            <pc:docMk/>
            <pc:sldMk cId="884806025" sldId="285"/>
            <ac:spMk id="10" creationId="{A124AFB1-9010-804B-1923-196A611036CB}"/>
          </ac:spMkLst>
        </pc:spChg>
        <pc:spChg chg="add del">
          <ac:chgData name="Kathleen Sciarappa" userId="08c499aa525898d5" providerId="LiveId" clId="{5A84E44E-BA81-4BD7-962B-D5C2E77B49EB}" dt="2024-07-13T00:38:48.866" v="102" actId="26606"/>
          <ac:spMkLst>
            <pc:docMk/>
            <pc:sldMk cId="884806025" sldId="285"/>
            <ac:spMk id="1031" creationId="{D4771268-CB57-404A-9271-370EB28F6090}"/>
          </ac:spMkLst>
        </pc:spChg>
        <pc:spChg chg="add">
          <ac:chgData name="Kathleen Sciarappa" userId="08c499aa525898d5" providerId="LiveId" clId="{5A84E44E-BA81-4BD7-962B-D5C2E77B49EB}" dt="2024-07-13T00:38:48.874" v="103" actId="26606"/>
          <ac:spMkLst>
            <pc:docMk/>
            <pc:sldMk cId="884806025" sldId="285"/>
            <ac:spMk id="1033" creationId="{047C8CCB-F95D-4249-92DD-651249D3535A}"/>
          </ac:spMkLst>
        </pc:spChg>
        <pc:spChg chg="add">
          <ac:chgData name="Kathleen Sciarappa" userId="08c499aa525898d5" providerId="LiveId" clId="{5A84E44E-BA81-4BD7-962B-D5C2E77B49EB}" dt="2024-07-13T00:38:48.874" v="103" actId="26606"/>
          <ac:spMkLst>
            <pc:docMk/>
            <pc:sldMk cId="884806025" sldId="285"/>
            <ac:spMk id="1034" creationId="{6753252F-4873-4F63-801D-CC719279A7D5}"/>
          </ac:spMkLst>
        </pc:spChg>
        <pc:picChg chg="add del mod">
          <ac:chgData name="Kathleen Sciarappa" userId="08c499aa525898d5" providerId="LiveId" clId="{5A84E44E-BA81-4BD7-962B-D5C2E77B49EB}" dt="2024-07-13T00:37:59.664" v="98" actId="1076"/>
          <ac:picMkLst>
            <pc:docMk/>
            <pc:sldMk cId="884806025" sldId="285"/>
            <ac:picMk id="3" creationId="{8632D00B-61BD-437F-2631-46B8ED4BC102}"/>
          </ac:picMkLst>
        </pc:picChg>
        <pc:picChg chg="add mod">
          <ac:chgData name="Kathleen Sciarappa" userId="08c499aa525898d5" providerId="LiveId" clId="{5A84E44E-BA81-4BD7-962B-D5C2E77B49EB}" dt="2024-07-13T00:38:08.579" v="99"/>
          <ac:picMkLst>
            <pc:docMk/>
            <pc:sldMk cId="884806025" sldId="285"/>
            <ac:picMk id="6" creationId="{8632D00B-61BD-437F-2631-46B8ED4BC102}"/>
          </ac:picMkLst>
        </pc:picChg>
        <pc:picChg chg="add mod">
          <ac:chgData name="Kathleen Sciarappa" userId="08c499aa525898d5" providerId="LiveId" clId="{5A84E44E-BA81-4BD7-962B-D5C2E77B49EB}" dt="2024-07-13T00:39:21.244" v="105" actId="14100"/>
          <ac:picMkLst>
            <pc:docMk/>
            <pc:sldMk cId="884806025" sldId="285"/>
            <ac:picMk id="1026" creationId="{1DDF7AA3-4F9E-6744-2EE3-2E953F35F2E8}"/>
          </ac:picMkLst>
        </pc:picChg>
      </pc:sldChg>
      <pc:sldChg chg="modSp mod">
        <pc:chgData name="Kathleen Sciarappa" userId="08c499aa525898d5" providerId="LiveId" clId="{5A84E44E-BA81-4BD7-962B-D5C2E77B49EB}" dt="2024-07-13T09:31:55.950" v="115" actId="20577"/>
        <pc:sldMkLst>
          <pc:docMk/>
          <pc:sldMk cId="2448812304" sldId="373"/>
        </pc:sldMkLst>
        <pc:spChg chg="mod">
          <ac:chgData name="Kathleen Sciarappa" userId="08c499aa525898d5" providerId="LiveId" clId="{5A84E44E-BA81-4BD7-962B-D5C2E77B49EB}" dt="2024-07-13T09:31:55.950" v="115" actId="20577"/>
          <ac:spMkLst>
            <pc:docMk/>
            <pc:sldMk cId="2448812304" sldId="373"/>
            <ac:spMk id="3" creationId="{CE1C22EB-5594-D1DB-211F-2124044B13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15364-3C0E-4341-9996-4D2603114231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F5A33-5ED7-4CA0-8220-B3E814E31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5788" y="696913"/>
            <a:ext cx="6183312" cy="3478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look. Our meeting will end by 10:00am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0AABC-CEC1-46FA-A4DC-28C23462E1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49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Black, Warren Cassidy, Dr. James Conway, Ron Freeze, Joan Laurence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F5A33-5ED7-4CA0-8220-B3E814E310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4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Motion to accept the minutes included in the mailing from last year. These have already been reviewed in detail by three board members</a:t>
            </a:r>
          </a:p>
          <a:p>
            <a:r>
              <a:rPr lang="en-US" dirty="0"/>
              <a:t>Second</a:t>
            </a:r>
          </a:p>
          <a:p>
            <a:r>
              <a:rPr lang="en-US" dirty="0"/>
              <a:t>Discussion</a:t>
            </a:r>
          </a:p>
          <a:p>
            <a:r>
              <a:rPr lang="en-US" dirty="0"/>
              <a:t>Yea/nay/abstain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687E3-7675-448A-AAB8-B432EE4BBE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400 representatives    1400 bills    35 lake related    15 targeted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Written testimony (samples provided by NH Lakes)   Tracking and keeping up (others do the research)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Septic systems/sewage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Boat decals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Overnight mooring of houseboats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Shoreland Water Quality Protection Act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Emergency authority on public waters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Wakesurfing (distance from shore…300 ft Vt; 500 ft Maine)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Outcome: 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NH 150 ft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Senate refused to concur with House 300 ft   U of Minnesota study: 500 feet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                                             National Watersports Industry Association=very strong lobbyists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F5A33-5ED7-4CA0-8220-B3E814E310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9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1934-35 with Woodrow Wilson featured. Not for public circulation . Used for gold transactions between Federal Reserve banks’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86EA-DBCB-4107-AA45-BFE1CC00CD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4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F5A33-5ED7-4CA0-8220-B3E814E310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F5A33-5ED7-4CA0-8220-B3E814E310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7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E1B8E-7D33-C617-72A7-E29B83F12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5B0F8-AD33-246E-7C66-B1F462D6C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58A1-BAEC-5714-7064-99F11E17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47A2F-554B-828F-2E63-1DEE67C5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FEA6-D6A3-C5DC-6CB9-228586AA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64F5-C5BB-980A-7BC0-C25BED63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8EFFD-699C-77F4-39F6-6A5CFEEDB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FE740-2CDA-F87F-8696-6074D3BF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3C45C-0BFD-B302-97D0-C49FB080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C306F-6646-582B-109D-5B5204BC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0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78590-014E-993E-ECC7-6C3C0CDF3B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801A7-FD46-D7D0-6EFD-293EFF740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F836-FEC7-C52C-0D7E-3428038C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1089-31BC-1388-19A5-05EBEC70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E791D-54D1-016A-9F8E-6A7DAD6B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1092-9F3D-D366-4C27-747831DF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959FA-ADD8-AF63-101A-869AA37CA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FE2AB-96BA-74E8-9D6B-D5901D18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F4340-DB9E-478C-8916-1ADB8B24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7FE24-93C1-D88B-8C25-90DCCE2D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00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7E63-25A8-2DD9-CBA3-3505423B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430DB-3DC6-A9D0-4C3C-F4E9D6650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A39B0-44EF-357B-B8CF-270B00AB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FD8E-0C1C-3046-B941-7AB08A5C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49E44-B3A7-71D2-8CD3-D2D5B736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2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366A8-3441-C000-3B84-62C70BE4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93175-8D04-1E56-ABE0-50DB8EEFE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7B20-3529-EDAC-B848-2CF9CC2D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9EB84-B11D-F7CB-D5E7-003D1ADC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0F602-CB07-7084-4A13-3AE6128D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D35FF-95E7-DFF4-DE56-BF519F97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1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FFEED-C1E4-99BD-5240-B2FE5E93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8EBE8-E39A-CC1F-821E-2ED9D508E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350B9-230A-FFE0-E02D-654764CCA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D77E6-F04C-350C-E835-10F38497B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D1AA-AC95-A9B5-8558-0A5EB36E8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CBD48-ABB7-41AA-2D12-62FCF9C0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DDEAA-4E71-514F-0D01-E4E0C6B0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8FF47-E5B1-EDA1-57BC-EF774825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5933-9D9C-96BA-990D-7117716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FA2B5-B03C-AC62-EB0A-1BA7FA94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D620A-DE6C-44F8-B7F1-36E470A4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DCFBC-625F-8E5C-53C3-28144C26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4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9CF77-0CDD-A6C3-02E4-4358F437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85B1B-3607-802E-D627-94303FA2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6EF2C-088F-C5AF-9415-F0AA2B3A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6951-D282-9062-8B94-7BAF2CAD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FF07D-A9C8-54EB-6947-0775BA25C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DB66E-C10E-AE25-4B7D-C3ECB727C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C7514-77A8-3CCD-5F00-0B32098C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0F6A9-1FA4-7765-B40E-5F5E12EF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243AD-85F4-BF40-2B97-4DFB01A3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6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575A-04B2-EE75-20DE-AA9C140C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7977EA-12FE-FEC4-A190-6214F5253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200BB-124A-F377-C0CB-9833B3A97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8442F-8ECB-057E-D705-0EAA6860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322FE-0DDE-B144-D30D-5796DEF12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ACC2A-1302-39F2-8553-6E364E1D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0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067E8D-FAD7-F62D-74BD-71D61885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F081-2201-C954-6181-243187FB3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5546A-361B-C4B9-1C31-51829ACC3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2B6B5-403F-4723-9F04-EDFF4B216312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9301-4763-6CFD-4554-81D7E442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F908-065C-7EEF-2374-88526B269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8E9509-6F94-4190-BAD8-67148463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6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k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50BD2268-6B9E-9FC9-6914-D495D3437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1" y="-1"/>
            <a:ext cx="12296931" cy="7555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08E0C5-151C-0AF5-B3CE-688FF1D94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892"/>
            <a:ext cx="9144000" cy="25483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Mirror Lake </a:t>
            </a:r>
            <a:br>
              <a:rPr lang="en-US" b="1" dirty="0"/>
            </a:br>
            <a:r>
              <a:rPr lang="en-US" b="1" dirty="0"/>
              <a:t>Protective Association</a:t>
            </a:r>
            <a:br>
              <a:rPr lang="en-US" b="1" dirty="0"/>
            </a:br>
            <a:r>
              <a:rPr lang="en-US" b="1" dirty="0"/>
              <a:t>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E7C289-6B90-7722-1419-3E75C0059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2177"/>
            <a:ext cx="9144000" cy="19787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en-US" sz="3200" b="1" dirty="0"/>
          </a:p>
          <a:p>
            <a:pPr>
              <a:lnSpc>
                <a:spcPct val="100000"/>
              </a:lnSpc>
            </a:pPr>
            <a:r>
              <a:rPr lang="en-US" sz="3200" b="1" dirty="0"/>
              <a:t>Annual Meeting</a:t>
            </a:r>
          </a:p>
          <a:p>
            <a:pPr>
              <a:lnSpc>
                <a:spcPct val="100000"/>
              </a:lnSpc>
            </a:pPr>
            <a:r>
              <a:rPr lang="en-US" sz="3200" b="1" dirty="0"/>
              <a:t>Tuftonboro Library </a:t>
            </a:r>
          </a:p>
          <a:p>
            <a:pPr>
              <a:lnSpc>
                <a:spcPct val="100000"/>
              </a:lnSpc>
            </a:pPr>
            <a:r>
              <a:rPr lang="en-US" sz="3200" b="1" dirty="0"/>
              <a:t>July 13, 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1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1CFD-7F77-9851-05D9-328CFD40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Treasury, Banking and Finance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217FCB3-500E-69F6-EED0-03D53324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64" y="1326020"/>
            <a:ext cx="6334366" cy="5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7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A67F-5FC9-EE09-1DA8-6D48A382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4065"/>
          </a:xfrm>
        </p:spPr>
        <p:txBody>
          <a:bodyPr/>
          <a:lstStyle/>
          <a:p>
            <a:pPr algn="ctr"/>
            <a:r>
              <a:rPr lang="en-US" b="1" dirty="0"/>
              <a:t>MLPA Nominations</a:t>
            </a:r>
            <a:br>
              <a:rPr lang="en-US" dirty="0"/>
            </a:br>
            <a:r>
              <a:rPr lang="en-US" sz="4400" dirty="0"/>
              <a:t>Dusty Davies, Chair</a:t>
            </a:r>
            <a:endParaRPr lang="en-US" dirty="0"/>
          </a:p>
        </p:txBody>
      </p:sp>
      <p:pic>
        <p:nvPicPr>
          <p:cNvPr id="8194" name="Picture 2" descr="Board of Directors 2024">
            <a:extLst>
              <a:ext uri="{FF2B5EF4-FFF2-40B4-BE49-F238E27FC236}">
                <a16:creationId xmlns:a16="http://schemas.microsoft.com/office/drawing/2014/main" id="{4AC3F5A4-1A74-B1D0-9803-1AFE1CC2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154"/>
            <a:ext cx="12192000" cy="55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5FBA-60B9-4FCC-3598-732B3124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4183"/>
          </a:xfrm>
        </p:spPr>
        <p:txBody>
          <a:bodyPr/>
          <a:lstStyle/>
          <a:p>
            <a:pPr algn="ctr"/>
            <a:r>
              <a:rPr lang="en-US" b="1" dirty="0"/>
              <a:t>You Can Make a Difference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005C4-A2ED-6759-FA33-ED42290C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77" y="869429"/>
            <a:ext cx="8540646" cy="56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9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F157-0D2D-9B10-C3B3-61F9597B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9118"/>
          </a:xfrm>
        </p:spPr>
        <p:txBody>
          <a:bodyPr/>
          <a:lstStyle/>
          <a:p>
            <a:pPr algn="ctr"/>
            <a:r>
              <a:rPr lang="en-US" b="1" dirty="0"/>
              <a:t>Lake Hosts</a:t>
            </a:r>
          </a:p>
        </p:txBody>
      </p:sp>
      <p:pic>
        <p:nvPicPr>
          <p:cNvPr id="4098" name="Picture 2" descr="Lake Host Resources | NH LAKES">
            <a:extLst>
              <a:ext uri="{FF2B5EF4-FFF2-40B4-BE49-F238E27FC236}">
                <a16:creationId xmlns:a16="http://schemas.microsoft.com/office/drawing/2014/main" id="{5538A127-1DB2-9CB7-C8D6-DDD8F57A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89118"/>
            <a:ext cx="8551863" cy="606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49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6F77-EE24-1A35-A7AB-3E0BCA30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9783"/>
            <a:ext cx="10515600" cy="1723868"/>
          </a:xfrm>
        </p:spPr>
        <p:txBody>
          <a:bodyPr/>
          <a:lstStyle/>
          <a:p>
            <a:pPr algn="ctr"/>
            <a:r>
              <a:rPr lang="en-US" b="1" dirty="0"/>
              <a:t>NH Charity Gambling Coordinator</a:t>
            </a:r>
            <a:endParaRPr lang="en-US" dirty="0"/>
          </a:p>
        </p:txBody>
      </p:sp>
      <p:pic>
        <p:nvPicPr>
          <p:cNvPr id="3074" name="Picture 2" descr="State attorney general report caution in charitable giving">
            <a:extLst>
              <a:ext uri="{FF2B5EF4-FFF2-40B4-BE49-F238E27FC236}">
                <a16:creationId xmlns:a16="http://schemas.microsoft.com/office/drawing/2014/main" id="{C12799F8-9B49-7726-72D1-9A0405A8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331"/>
            <a:ext cx="12192000" cy="64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19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826D4-0C7A-0AE6-E7AE-A738FAB8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9310"/>
          </a:xfrm>
        </p:spPr>
        <p:txBody>
          <a:bodyPr/>
          <a:lstStyle/>
          <a:p>
            <a:pPr algn="ctr"/>
            <a:r>
              <a:rPr lang="en-US" b="1" dirty="0"/>
              <a:t>Legislative Advocate</a:t>
            </a:r>
          </a:p>
        </p:txBody>
      </p:sp>
      <p:pic>
        <p:nvPicPr>
          <p:cNvPr id="6146" name="Picture 2" descr="NH Legislature Approves Important Toxic Chemical Rules - Conservation Law  Foundation">
            <a:extLst>
              <a:ext uri="{FF2B5EF4-FFF2-40B4-BE49-F238E27FC236}">
                <a16:creationId xmlns:a16="http://schemas.microsoft.com/office/drawing/2014/main" id="{627FF2F2-8F17-7568-111E-9EDB5D642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410"/>
            <a:ext cx="12192000" cy="58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9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4E958-7896-78D6-E247-3B9D7CED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24262"/>
          </a:xfrm>
        </p:spPr>
        <p:txBody>
          <a:bodyPr/>
          <a:lstStyle/>
          <a:p>
            <a:pPr algn="ctr"/>
            <a:r>
              <a:rPr lang="en-US" b="1" dirty="0"/>
              <a:t>Welcome New Neighbors</a:t>
            </a:r>
          </a:p>
        </p:txBody>
      </p:sp>
      <p:pic>
        <p:nvPicPr>
          <p:cNvPr id="7170" name="Picture 2" descr="Life is Better at the Lake Logo - PICRYL - Public Domain Media Search  Engine Public Domain Search">
            <a:extLst>
              <a:ext uri="{FF2B5EF4-FFF2-40B4-BE49-F238E27FC236}">
                <a16:creationId xmlns:a16="http://schemas.microsoft.com/office/drawing/2014/main" id="{AF0BFC4C-1BA2-1BC5-A290-1D85DBDFB5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67" y="1019734"/>
            <a:ext cx="5838266" cy="58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of a duck in the water&#10;&#10;Description automatically generated">
            <a:extLst>
              <a:ext uri="{FF2B5EF4-FFF2-40B4-BE49-F238E27FC236}">
                <a16:creationId xmlns:a16="http://schemas.microsoft.com/office/drawing/2014/main" id="{2A4BBE17-F93A-EDB4-2BE1-339BAC128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8" y="1028365"/>
            <a:ext cx="2857899" cy="2400635"/>
          </a:xfrm>
          <a:prstGeom prst="rect">
            <a:avLst/>
          </a:prstGeom>
        </p:spPr>
      </p:pic>
      <p:pic>
        <p:nvPicPr>
          <p:cNvPr id="7" name="Picture 6" descr="A logo of a duck in the water&#10;&#10;Description automatically generated">
            <a:extLst>
              <a:ext uri="{FF2B5EF4-FFF2-40B4-BE49-F238E27FC236}">
                <a16:creationId xmlns:a16="http://schemas.microsoft.com/office/drawing/2014/main" id="{0072FE37-AA85-CDEB-12EC-B2130A60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15" y="4268651"/>
            <a:ext cx="2857899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06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5930-F6F0-5BF5-C1D7-150164CA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MLPA Watershed Management Plan II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169A31D-FA74-9717-B86F-D372CC3E39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2" y="1798819"/>
            <a:ext cx="10590418" cy="44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728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260A-1EFC-D4DA-1DD9-62197F63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Water Quality</a:t>
            </a:r>
            <a:br>
              <a:rPr lang="en-US" b="1" dirty="0"/>
            </a:br>
            <a:r>
              <a:rPr lang="en-US" sz="3200" b="1" dirty="0"/>
              <a:t>NH Clean Water State Revolving Fund (NHCWSRF</a:t>
            </a:r>
            <a:r>
              <a:rPr lang="en-US" sz="2000" b="1" dirty="0"/>
              <a:t>) </a:t>
            </a:r>
            <a:br>
              <a:rPr lang="en-US" sz="2000" b="1" dirty="0"/>
            </a:br>
            <a:br>
              <a:rPr lang="en-US" sz="1200" i="1" dirty="0"/>
            </a:b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CF58-68C5-C8C2-8209-CB12E73BB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5181600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i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303614-0729-6F94-C707-125BAB9F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075"/>
            <a:ext cx="6835516" cy="512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H Dept Env Services (@NHDES) / X">
            <a:extLst>
              <a:ext uri="{FF2B5EF4-FFF2-40B4-BE49-F238E27FC236}">
                <a16:creationId xmlns:a16="http://schemas.microsoft.com/office/drawing/2014/main" id="{E95F12E9-2883-A314-9098-44868CEDDA7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75" y="1503779"/>
            <a:ext cx="4673183" cy="46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37E4F3-7A75-F7CA-C132-98EF39063F2D}"/>
              </a:ext>
            </a:extLst>
          </p:cNvPr>
          <p:cNvSpPr txBox="1"/>
          <p:nvPr/>
        </p:nvSpPr>
        <p:spPr>
          <a:xfrm>
            <a:off x="838200" y="2562304"/>
            <a:ext cx="8045970" cy="425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    Vote 165 yes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                  45 no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BD73-7808-7E73-3F5A-E8439205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4134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NHCWSRF Mirror Lake </a:t>
            </a:r>
            <a:br>
              <a:rPr lang="en-US" b="1" dirty="0"/>
            </a:br>
            <a:r>
              <a:rPr lang="en-US" b="1" dirty="0"/>
              <a:t>Action Items </a:t>
            </a:r>
            <a:br>
              <a:rPr lang="en-US" b="1" dirty="0"/>
            </a:br>
            <a:r>
              <a:rPr lang="en-US" b="1" dirty="0"/>
              <a:t>Laura Diemer FB Associates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B827D-2B01-AA3A-7F93-A7BCEF706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3" y="1966462"/>
            <a:ext cx="11080647" cy="421050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Shoreline survey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Revisit 4 major sites (Geosyntec)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Additional sampling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Action Plan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Update Municipal Ordinances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Outreach and Educational Plans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	In-Lake Restoration Strategies</a:t>
            </a:r>
          </a:p>
          <a:p>
            <a:pPr marL="0" indent="0">
              <a:buNone/>
            </a:pPr>
            <a:r>
              <a:rPr lang="en-US" dirty="0"/>
              <a:t>5. Integrate Watershed Management Plan I and II</a:t>
            </a:r>
          </a:p>
          <a:p>
            <a:pPr marL="0" indent="0">
              <a:buNone/>
            </a:pPr>
            <a:r>
              <a:rPr lang="en-US" dirty="0"/>
              <a:t>6. Educate residents and institute Best Management Practices (BMPs)</a:t>
            </a:r>
          </a:p>
          <a:p>
            <a:pPr marL="0" indent="0">
              <a:buNone/>
            </a:pPr>
            <a:r>
              <a:rPr lang="en-US" dirty="0"/>
              <a:t>7. Maintenance! </a:t>
            </a:r>
          </a:p>
        </p:txBody>
      </p:sp>
      <p:pic>
        <p:nvPicPr>
          <p:cNvPr id="4" name="Picture 2" descr="person holding light bulb">
            <a:extLst>
              <a:ext uri="{FF2B5EF4-FFF2-40B4-BE49-F238E27FC236}">
                <a16:creationId xmlns:a16="http://schemas.microsoft.com/office/drawing/2014/main" id="{E0490A7A-34F5-717A-0DBE-0FFF007F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49" y="1966462"/>
            <a:ext cx="3002851" cy="32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0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36524"/>
            <a:ext cx="10515600" cy="777875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</a:rPr>
              <a:t>        Agenda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5287" y="914400"/>
            <a:ext cx="7014962" cy="5807076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3200" b="1" dirty="0"/>
              <a:t>Welcome &amp; Opening</a:t>
            </a:r>
          </a:p>
          <a:p>
            <a:pPr marL="742950" indent="-742950">
              <a:buAutoNum type="arabicPeriod"/>
            </a:pPr>
            <a:r>
              <a:rPr lang="en-US" sz="3200" b="1" dirty="0"/>
              <a:t>Business</a:t>
            </a:r>
          </a:p>
          <a:p>
            <a:pPr lvl="2"/>
            <a:r>
              <a:rPr lang="en-US" sz="2400" b="1" dirty="0"/>
              <a:t>Approve minutes</a:t>
            </a:r>
          </a:p>
          <a:p>
            <a:pPr lvl="2"/>
            <a:r>
              <a:rPr lang="en-US" sz="2400" b="1" dirty="0"/>
              <a:t>Treasurer’s Report</a:t>
            </a:r>
          </a:p>
          <a:p>
            <a:pPr lvl="2"/>
            <a:r>
              <a:rPr lang="en-US" sz="2400" b="1" dirty="0"/>
              <a:t>Nominations</a:t>
            </a:r>
          </a:p>
          <a:p>
            <a:pPr marL="742950" indent="-742950">
              <a:buAutoNum type="arabicPeriod"/>
            </a:pPr>
            <a:r>
              <a:rPr lang="en-US" sz="3200" b="1" dirty="0"/>
              <a:t>You Can Make a Difference</a:t>
            </a:r>
            <a:endParaRPr lang="en-US" b="1" dirty="0"/>
          </a:p>
          <a:p>
            <a:pPr marL="742950" indent="-742950">
              <a:buAutoNum type="arabicPeriod"/>
            </a:pPr>
            <a:r>
              <a:rPr lang="en-US" sz="3200" b="1" dirty="0"/>
              <a:t>Lake Management Plan II</a:t>
            </a:r>
          </a:p>
          <a:p>
            <a:pPr marL="742950" indent="-742950">
              <a:buAutoNum type="arabicPeriod"/>
            </a:pPr>
            <a:r>
              <a:rPr lang="en-US" sz="3200" b="1" dirty="0"/>
              <a:t>Core Analysis Results</a:t>
            </a:r>
          </a:p>
          <a:p>
            <a:pPr marL="742950" indent="-742950">
              <a:buAutoNum type="arabicPeriod"/>
            </a:pPr>
            <a:r>
              <a:rPr lang="en-US" sz="3200" b="1" dirty="0"/>
              <a:t>Stop Phosphorus Now</a:t>
            </a:r>
          </a:p>
          <a:p>
            <a:pPr marL="742950" indent="-742950">
              <a:buAutoNum type="arabicPeriod"/>
            </a:pPr>
            <a:r>
              <a:rPr lang="en-US" sz="3200" b="1" dirty="0"/>
              <a:t>Land Conservation: Our Problem</a:t>
            </a:r>
          </a:p>
          <a:p>
            <a:pPr marL="742950" indent="-742950">
              <a:buAutoNum type="arabicPeriod"/>
            </a:pPr>
            <a:r>
              <a:rPr lang="en-US" sz="3200" b="1" dirty="0"/>
              <a:t>Closure</a:t>
            </a:r>
          </a:p>
          <a:p>
            <a:pPr marL="742950" indent="-742950">
              <a:buAutoNum type="arabicPeriod"/>
            </a:pPr>
            <a:endParaRPr lang="en-US" sz="36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BFCB8E4-F3E6-532E-F755-9CE8C56F1F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48" y="0"/>
            <a:ext cx="4951751" cy="67214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FC834-0ED2-44D4-8A1A-12957ECB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1EEC-727D-4776-A5BF-5D15C0983354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 descr="A logo of a duck in the water&#10;&#10;Description automatically generated">
            <a:extLst>
              <a:ext uri="{FF2B5EF4-FFF2-40B4-BE49-F238E27FC236}">
                <a16:creationId xmlns:a16="http://schemas.microsoft.com/office/drawing/2014/main" id="{61EAC189-2CA3-10DE-EC22-0157B2D7B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42" y="914399"/>
            <a:ext cx="2857899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104EAB-0661-EBE7-EEB1-8FD4BAE8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Mirror Lake </a:t>
            </a:r>
            <a:br>
              <a:rPr lang="en-US" b="1" dirty="0"/>
            </a:br>
            <a:r>
              <a:rPr lang="en-US" b="1" dirty="0"/>
              <a:t>Green Project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EC9F4-7E80-9F83-FCBE-E94970EB5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Pervious Surfaces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96FE03-B11F-C797-8C2D-F63A7A2C9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Riparian Buffers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6137EF6-7E13-B8CE-DDC5-C7B957EFA4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915"/>
            <a:ext cx="5456420" cy="34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BF118B6-DC77-65CA-5648-ADAE457E592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92" y="2505075"/>
            <a:ext cx="6578808" cy="34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872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A701-AA58-16C6-CDEE-FBD30DE32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9822"/>
            <a:ext cx="10515600" cy="1454046"/>
          </a:xfrm>
        </p:spPr>
        <p:txBody>
          <a:bodyPr/>
          <a:lstStyle/>
          <a:p>
            <a:pPr algn="ctr"/>
            <a:r>
              <a:rPr lang="en-US" b="1" dirty="0"/>
              <a:t>Core Sample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C22EB-5594-D1DB-211F-2124044B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1" y="824458"/>
            <a:ext cx="12087069" cy="6033541"/>
          </a:xfrm>
        </p:spPr>
        <p:txBody>
          <a:bodyPr/>
          <a:lstStyle/>
          <a:p>
            <a:r>
              <a:rPr lang="en-US" dirty="0"/>
              <a:t>Sediment phosphorus </a:t>
            </a:r>
            <a:r>
              <a:rPr lang="en-US" b="1" dirty="0"/>
              <a:t>(P)</a:t>
            </a:r>
            <a:r>
              <a:rPr lang="en-US" dirty="0"/>
              <a:t> in Mirror Lake similar to other lakes</a:t>
            </a:r>
          </a:p>
          <a:p>
            <a:r>
              <a:rPr lang="en-US" dirty="0"/>
              <a:t>Much </a:t>
            </a:r>
            <a:r>
              <a:rPr lang="en-US" b="1" dirty="0"/>
              <a:t>P</a:t>
            </a:r>
            <a:r>
              <a:rPr lang="en-US" dirty="0"/>
              <a:t> tightly bound to sediment; some can be released</a:t>
            </a:r>
          </a:p>
          <a:p>
            <a:r>
              <a:rPr lang="en-US" dirty="0"/>
              <a:t>Mirror Lake: </a:t>
            </a:r>
            <a:r>
              <a:rPr lang="en-US" b="1" dirty="0"/>
              <a:t>internal load P </a:t>
            </a:r>
            <a:r>
              <a:rPr lang="en-US" dirty="0"/>
              <a:t>and </a:t>
            </a:r>
            <a:r>
              <a:rPr lang="en-US" b="1" dirty="0"/>
              <a:t>external load P </a:t>
            </a:r>
            <a:r>
              <a:rPr lang="en-US" dirty="0"/>
              <a:t>(watershed)</a:t>
            </a:r>
          </a:p>
          <a:p>
            <a:r>
              <a:rPr lang="en-US" b="1" dirty="0"/>
              <a:t>P</a:t>
            </a:r>
            <a:r>
              <a:rPr lang="en-US" dirty="0"/>
              <a:t> concentration highest in deepest sections of Mirror Lake</a:t>
            </a:r>
          </a:p>
          <a:p>
            <a:pPr marL="0" indent="0" algn="ctr">
              <a:buNone/>
            </a:pPr>
            <a:r>
              <a:rPr lang="en-US" sz="3200" b="1" dirty="0"/>
              <a:t>How </a:t>
            </a:r>
            <a:r>
              <a:rPr lang="en-US" sz="3200" b="1"/>
              <a:t>to address P: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***Manage the external watershed load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*Add air/oxygen to the deep zones to eliminate anoxic zone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*Inactivate P w) aluminum/alternative to keep it in the sediment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</a:p>
          <a:p>
            <a:endParaRPr lang="en-US" dirty="0"/>
          </a:p>
        </p:txBody>
      </p:sp>
      <p:pic>
        <p:nvPicPr>
          <p:cNvPr id="14338" name="Picture 2" descr="Phosphorus symbol. Chemical element of ...">
            <a:extLst>
              <a:ext uri="{FF2B5EF4-FFF2-40B4-BE49-F238E27FC236}">
                <a16:creationId xmlns:a16="http://schemas.microsoft.com/office/drawing/2014/main" id="{235E6031-A194-A093-504D-AAA56D62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3" y="49619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1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3FC8-E798-9099-83F5-40596B1F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But, What Can I Do?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E910-03BA-91AC-9093-B08A1D744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79513"/>
            <a:ext cx="5157787" cy="724238"/>
          </a:xfrm>
        </p:spPr>
        <p:txBody>
          <a:bodyPr/>
          <a:lstStyle/>
          <a:p>
            <a:pPr algn="ctr"/>
            <a:r>
              <a:rPr lang="en-US" dirty="0"/>
              <a:t>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B9BF7-F3FF-2745-3506-FAC2263EC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79513"/>
            <a:ext cx="5183188" cy="724238"/>
          </a:xfrm>
        </p:spPr>
        <p:txBody>
          <a:bodyPr>
            <a:normAutofit/>
          </a:bodyPr>
          <a:lstStyle/>
          <a:p>
            <a:pPr algn="ctr"/>
            <a:endParaRPr lang="en-US" sz="32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5113149-F440-637A-A4BC-19BC861DDC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3" y="1406472"/>
            <a:ext cx="3495485" cy="523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tormwater | NH Department of Environmental Services">
            <a:extLst>
              <a:ext uri="{FF2B5EF4-FFF2-40B4-BE49-F238E27FC236}">
                <a16:creationId xmlns:a16="http://schemas.microsoft.com/office/drawing/2014/main" id="{7FC3C077-4766-7A76-13E0-2895429CD12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8" y="1168085"/>
            <a:ext cx="5335586" cy="5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2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392E-9D14-484D-DCFF-3FACE3ED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ee Lake in Forest Stock Photo">
            <a:extLst>
              <a:ext uri="{FF2B5EF4-FFF2-40B4-BE49-F238E27FC236}">
                <a16:creationId xmlns:a16="http://schemas.microsoft.com/office/drawing/2014/main" id="{7DA52096-A615-21D9-8877-8345872CFC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nservation Easements | Ohio Watershed Network">
            <a:extLst>
              <a:ext uri="{FF2B5EF4-FFF2-40B4-BE49-F238E27FC236}">
                <a16:creationId xmlns:a16="http://schemas.microsoft.com/office/drawing/2014/main" id="{2780855D-96BF-A5F6-8CE1-30EE8AD6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22" y="1129528"/>
            <a:ext cx="6684619" cy="525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95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0932-92C1-33A6-FE77-257D8B986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9310"/>
          </a:xfrm>
        </p:spPr>
        <p:txBody>
          <a:bodyPr/>
          <a:lstStyle/>
          <a:p>
            <a:pPr algn="ctr"/>
            <a:r>
              <a:rPr lang="en-US" b="1" dirty="0"/>
              <a:t>                            Ripe for Change When…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0717-4A0C-A128-1874-1D52698CB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2" y="1199212"/>
            <a:ext cx="11143938" cy="565878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            Sound Science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</a:t>
            </a:r>
            <a:r>
              <a:rPr lang="en-US" b="1" dirty="0"/>
              <a:t>Solid Finances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            Political Will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          </a:t>
            </a:r>
            <a:r>
              <a:rPr lang="en-US" b="1" dirty="0"/>
              <a:t>Public Support</a:t>
            </a:r>
          </a:p>
        </p:txBody>
      </p:sp>
      <p:pic>
        <p:nvPicPr>
          <p:cNvPr id="4" name="Picture 4" descr="person holding orange and white toothbrush">
            <a:extLst>
              <a:ext uri="{FF2B5EF4-FFF2-40B4-BE49-F238E27FC236}">
                <a16:creationId xmlns:a16="http://schemas.microsoft.com/office/drawing/2014/main" id="{3AFE87F7-5F60-6161-C7A1-E1A6283A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2223"/>
            <a:ext cx="3635981" cy="22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ite and black printer paper">
            <a:extLst>
              <a:ext uri="{FF2B5EF4-FFF2-40B4-BE49-F238E27FC236}">
                <a16:creationId xmlns:a16="http://schemas.microsoft.com/office/drawing/2014/main" id="{E9F16526-3390-3B10-D071-0CF8AC58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1996" y="150336"/>
            <a:ext cx="2423989" cy="36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0A1879F-B59F-320A-AD0A-6599C8F2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78972"/>
            <a:ext cx="3635981" cy="22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group of people holding hands on top of a tree">
            <a:extLst>
              <a:ext uri="{FF2B5EF4-FFF2-40B4-BE49-F238E27FC236}">
                <a16:creationId xmlns:a16="http://schemas.microsoft.com/office/drawing/2014/main" id="{080267A5-1B6B-8703-CC2E-4288DECB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7269" y="3049330"/>
            <a:ext cx="2514969" cy="379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3C69-C390-D561-8D35-D37EF204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sz="4900" b="1" dirty="0"/>
            </a:br>
            <a:r>
              <a:rPr lang="en-US" sz="4900" b="1" dirty="0"/>
              <a:t>MLPA Website</a:t>
            </a:r>
            <a:br>
              <a:rPr lang="en-US" b="1" dirty="0"/>
            </a:br>
            <a:r>
              <a:rPr lang="en-US" sz="2200" dirty="0"/>
              <a:t>https://www.mirrorlakenh.org/</a:t>
            </a:r>
            <a:br>
              <a:rPr lang="en-US" sz="2200" dirty="0"/>
            </a:br>
            <a:br>
              <a:rPr lang="en-US" sz="220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 descr="A lak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00B5CCCC-C87C-6BCF-36C4-5E3B41CC1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5" y="1435855"/>
            <a:ext cx="7073867" cy="5305401"/>
          </a:xfrm>
        </p:spPr>
      </p:pic>
    </p:spTree>
    <p:extLst>
      <p:ext uri="{BB962C8B-B14F-4D97-AF65-F5344CB8AC3E}">
        <p14:creationId xmlns:p14="http://schemas.microsoft.com/office/powerpoint/2010/main" val="181043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5A0513-1E82-AC56-E062-F9FE102F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15635"/>
            <a:ext cx="10515600" cy="2241260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Mirror Lake Boat Parade!</a:t>
            </a:r>
          </a:p>
        </p:txBody>
      </p:sp>
      <p:pic>
        <p:nvPicPr>
          <p:cNvPr id="1026" name="Picture 2" descr="May be an image of 1 person">
            <a:extLst>
              <a:ext uri="{FF2B5EF4-FFF2-40B4-BE49-F238E27FC236}">
                <a16:creationId xmlns:a16="http://schemas.microsoft.com/office/drawing/2014/main" id="{F4157367-BF2B-DD75-E28A-759AB40CAE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3116"/>
            <a:ext cx="3799988" cy="5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5 people, boat and text">
            <a:extLst>
              <a:ext uri="{FF2B5EF4-FFF2-40B4-BE49-F238E27FC236}">
                <a16:creationId xmlns:a16="http://schemas.microsoft.com/office/drawing/2014/main" id="{68726D17-8B49-CC05-9C14-04E8AEBF00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30" y="1493116"/>
            <a:ext cx="4049370" cy="57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7 people and kayak">
            <a:extLst>
              <a:ext uri="{FF2B5EF4-FFF2-40B4-BE49-F238E27FC236}">
                <a16:creationId xmlns:a16="http://schemas.microsoft.com/office/drawing/2014/main" id="{4B4C0116-FCFF-F6ED-3C62-26A39682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88" y="1493115"/>
            <a:ext cx="4342642" cy="53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8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F70B82-C604-C77E-2CD0-86A28855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6363"/>
            <a:ext cx="10515600" cy="1413164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Mirror Lake Mingle</a:t>
            </a:r>
          </a:p>
        </p:txBody>
      </p:sp>
      <p:pic>
        <p:nvPicPr>
          <p:cNvPr id="5" name="Content Placeholder 4" descr="A person and person smiling at camera&#10;&#10;Description automatically generated">
            <a:extLst>
              <a:ext uri="{FF2B5EF4-FFF2-40B4-BE49-F238E27FC236}">
                <a16:creationId xmlns:a16="http://schemas.microsoft.com/office/drawing/2014/main" id="{29CEB2C8-4794-12A3-BD02-DA9B491E8B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299"/>
            <a:ext cx="4041222" cy="5713014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Content Placeholder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9230CF2-DBC0-5DAB-50B5-4DB59904DC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69" y="896300"/>
            <a:ext cx="4041223" cy="5713014"/>
          </a:xfr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59CF552-0927-F62A-C451-5F9834BAF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6" y="896299"/>
            <a:ext cx="4284761" cy="57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133C-47CB-A1CB-62FD-985B804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Mirror Lake Mingle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5A2F15-09B8-68C5-81F8-97BC14B3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435599"/>
            <a:ext cx="4243589" cy="2404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/>
              <a:t>RSVP</a:t>
            </a:r>
          </a:p>
          <a:p>
            <a:pPr marL="0" indent="0" algn="ctr">
              <a:buNone/>
            </a:pPr>
            <a:r>
              <a:rPr lang="en-US" sz="5400" b="1" dirty="0"/>
              <a:t>Beth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Sailaway3401@yahoo.com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A poster for a cocktail party&#10;&#10;Description automatically generated">
            <a:extLst>
              <a:ext uri="{FF2B5EF4-FFF2-40B4-BE49-F238E27FC236}">
                <a16:creationId xmlns:a16="http://schemas.microsoft.com/office/drawing/2014/main" id="{E89573BD-F590-7FA6-CCBA-4266C9DE1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4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504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World's Two Oldest Common Loons Are a Couple—and Amazing Parents |  Audubon">
            <a:extLst>
              <a:ext uri="{FF2B5EF4-FFF2-40B4-BE49-F238E27FC236}">
                <a16:creationId xmlns:a16="http://schemas.microsoft.com/office/drawing/2014/main" id="{F08DBDC6-94F7-9557-0DDE-C1915A37C1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4989" cy="729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83886-73C6-D27F-B3A6-07E97301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4675"/>
            <a:ext cx="10515600" cy="2185363"/>
          </a:xfrm>
        </p:spPr>
        <p:txBody>
          <a:bodyPr/>
          <a:lstStyle/>
          <a:p>
            <a:pPr algn="ctr"/>
            <a:r>
              <a:rPr lang="en-US" b="1" dirty="0"/>
              <a:t>Welcome Baby Chick!      </a:t>
            </a:r>
            <a:br>
              <a:rPr lang="en-US" b="1" dirty="0"/>
            </a:br>
            <a:r>
              <a:rPr lang="en-US" b="1" dirty="0"/>
              <a:t>Name???</a:t>
            </a:r>
          </a:p>
        </p:txBody>
      </p:sp>
    </p:spTree>
    <p:extLst>
      <p:ext uri="{BB962C8B-B14F-4D97-AF65-F5344CB8AC3E}">
        <p14:creationId xmlns:p14="http://schemas.microsoft.com/office/powerpoint/2010/main" val="3908326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CF29-AC5F-ADB1-2CE5-1734A9B0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CC5208-6AD0-E0FA-19B7-421CEFE419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9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43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9174" y="-548640"/>
            <a:ext cx="9713625" cy="261659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Minutes of the 2023 Annual Meeting</a:t>
            </a:r>
            <a:br>
              <a:rPr lang="en-US" b="1" dirty="0"/>
            </a:br>
            <a:r>
              <a:rPr lang="en-US" sz="3200" b="1" dirty="0"/>
              <a:t>Fran O’Donoghue, Secretary</a:t>
            </a:r>
          </a:p>
        </p:txBody>
      </p:sp>
      <p:pic>
        <p:nvPicPr>
          <p:cNvPr id="3" name="Picture 2" descr="Deer in forest">
            <a:extLst>
              <a:ext uri="{FF2B5EF4-FFF2-40B4-BE49-F238E27FC236}">
                <a16:creationId xmlns:a16="http://schemas.microsoft.com/office/drawing/2014/main" id="{96383E4E-64BC-4EC1-88AB-E0A55F69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1785"/>
            <a:ext cx="12192000" cy="5668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35FB4-8A7B-4A78-A24A-8B7A729C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71EEC-727D-4776-A5BF-5D15C0983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31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118A4-5D9E-46BD-0D4C-A60C3E12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b="1" dirty="0">
                <a:solidFill>
                  <a:srgbClr val="FFFFFF"/>
                </a:solidFill>
              </a:rPr>
              <a:t>Robin Muench,</a:t>
            </a:r>
            <a:br>
              <a:rPr lang="en-US" sz="2600" b="1" dirty="0">
                <a:solidFill>
                  <a:srgbClr val="FFFFFF"/>
                </a:solidFill>
              </a:rPr>
            </a:br>
            <a:r>
              <a:rPr lang="en-US" sz="2600" b="1" dirty="0">
                <a:solidFill>
                  <a:srgbClr val="FFFFFF"/>
                </a:solidFill>
              </a:rPr>
              <a:t>Treasurer</a:t>
            </a:r>
            <a:br>
              <a:rPr lang="en-US" sz="2600" b="1" dirty="0">
                <a:solidFill>
                  <a:srgbClr val="FFFFFF"/>
                </a:solidFill>
              </a:rPr>
            </a:br>
            <a:endParaRPr lang="en-US" sz="2600" b="1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DF7AA3-4F9E-6744-2EE3-2E953F35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4210" y="98474"/>
            <a:ext cx="7103335" cy="65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24AFB1-9010-804B-1923-196A611036CB}"/>
              </a:ext>
            </a:extLst>
          </p:cNvPr>
          <p:cNvSpPr txBox="1"/>
          <p:nvPr/>
        </p:nvSpPr>
        <p:spPr>
          <a:xfrm>
            <a:off x="3048000" y="31889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525</Words>
  <Application>Microsoft Office PowerPoint</Application>
  <PresentationFormat>Widescreen</PresentationFormat>
  <Paragraphs>106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Symbol</vt:lpstr>
      <vt:lpstr>Office Theme</vt:lpstr>
      <vt:lpstr>Mirror Lake  Protective Association 2024</vt:lpstr>
      <vt:lpstr>        Agenda</vt:lpstr>
      <vt:lpstr>Mirror Lake Boat Parade!</vt:lpstr>
      <vt:lpstr>Mirror Lake Mingle</vt:lpstr>
      <vt:lpstr>Mirror Lake Mingle</vt:lpstr>
      <vt:lpstr>Welcome Baby Chick!       Name???</vt:lpstr>
      <vt:lpstr>PowerPoint Presentation</vt:lpstr>
      <vt:lpstr>Minutes of the 2023 Annual Meeting Fran O’Donoghue, Secretary</vt:lpstr>
      <vt:lpstr>Robin Muench, Treasurer </vt:lpstr>
      <vt:lpstr>Treasury, Banking and Finance</vt:lpstr>
      <vt:lpstr>MLPA Nominations Dusty Davies, Chair</vt:lpstr>
      <vt:lpstr>You Can Make a Difference</vt:lpstr>
      <vt:lpstr>Lake Hosts</vt:lpstr>
      <vt:lpstr>NH Charity Gambling Coordinator</vt:lpstr>
      <vt:lpstr>Legislative Advocate</vt:lpstr>
      <vt:lpstr>Welcome New Neighbors</vt:lpstr>
      <vt:lpstr>MLPA Watershed Management Plan II</vt:lpstr>
      <vt:lpstr>Water Quality NH Clean Water State Revolving Fund (NHCWSRF)   </vt:lpstr>
      <vt:lpstr>NHCWSRF Mirror Lake  Action Items  Laura Diemer FB Associates </vt:lpstr>
      <vt:lpstr>Mirror Lake  Green Project</vt:lpstr>
      <vt:lpstr>Core Sample Analysis</vt:lpstr>
      <vt:lpstr>But, What Can I Do?</vt:lpstr>
      <vt:lpstr>PowerPoint Presentation</vt:lpstr>
      <vt:lpstr>                            Ripe for Change When…</vt:lpstr>
      <vt:lpstr>  MLPA Website https://www.mirrorlakenh.org/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Kathleen Sciarappa</dc:creator>
  <cp:lastModifiedBy>Kathleen Sciarappa</cp:lastModifiedBy>
  <cp:revision>1</cp:revision>
  <cp:lastPrinted>2024-07-11T20:09:27Z</cp:lastPrinted>
  <dcterms:created xsi:type="dcterms:W3CDTF">2024-07-11T11:01:55Z</dcterms:created>
  <dcterms:modified xsi:type="dcterms:W3CDTF">2024-07-13T09:32:03Z</dcterms:modified>
</cp:coreProperties>
</file>