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6" r:id="rId2"/>
    <p:sldId id="303" r:id="rId3"/>
    <p:sldId id="305" r:id="rId4"/>
    <p:sldId id="379" r:id="rId5"/>
    <p:sldId id="299" r:id="rId6"/>
    <p:sldId id="376" r:id="rId7"/>
    <p:sldId id="402" r:id="rId8"/>
    <p:sldId id="386" r:id="rId9"/>
    <p:sldId id="401" r:id="rId10"/>
    <p:sldId id="377" r:id="rId11"/>
    <p:sldId id="304" r:id="rId12"/>
    <p:sldId id="274" r:id="rId13"/>
    <p:sldId id="385" r:id="rId14"/>
    <p:sldId id="381" r:id="rId15"/>
    <p:sldId id="380" r:id="rId16"/>
    <p:sldId id="393" r:id="rId17"/>
    <p:sldId id="372" r:id="rId18"/>
    <p:sldId id="310" r:id="rId19"/>
    <p:sldId id="395" r:id="rId20"/>
    <p:sldId id="397" r:id="rId21"/>
    <p:sldId id="398" r:id="rId22"/>
    <p:sldId id="399" r:id="rId23"/>
    <p:sldId id="387" r:id="rId24"/>
    <p:sldId id="388" r:id="rId25"/>
    <p:sldId id="404" r:id="rId26"/>
    <p:sldId id="384" r:id="rId27"/>
    <p:sldId id="292" r:id="rId28"/>
    <p:sldId id="390" r:id="rId29"/>
    <p:sldId id="389" r:id="rId30"/>
    <p:sldId id="392" r:id="rId31"/>
    <p:sldId id="298" r:id="rId32"/>
    <p:sldId id="2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6" d="100"/>
          <a:sy n="56" d="100"/>
        </p:scale>
        <p:origin x="129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E1489-745D-4E4F-9AC6-999EC62A5022}" type="datetimeFigureOut">
              <a:rPr lang="en-US" smtClean="0"/>
              <a:t>6/28/2025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A9A0E-47B0-40BA-AD64-1AF4A0F772D3}" type="slidenum">
              <a:rPr lang="en-US" smtClean="0"/>
              <a:t>‹#›</a:t>
            </a:fld>
            <a:endParaRPr lang="en-US"/>
          </a:p>
        </p:txBody>
      </p:sp>
    </p:spTree>
    <p:extLst>
      <p:ext uri="{BB962C8B-B14F-4D97-AF65-F5344CB8AC3E}">
        <p14:creationId xmlns:p14="http://schemas.microsoft.com/office/powerpoint/2010/main" val="270023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F5A33-5ED7-4CA0-8220-B3E814E31073}" type="slidenum">
              <a:rPr lang="en-US" smtClean="0"/>
              <a:t>2</a:t>
            </a:fld>
            <a:endParaRPr lang="en-US"/>
          </a:p>
        </p:txBody>
      </p:sp>
    </p:spTree>
    <p:extLst>
      <p:ext uri="{BB962C8B-B14F-4D97-AF65-F5344CB8AC3E}">
        <p14:creationId xmlns:p14="http://schemas.microsoft.com/office/powerpoint/2010/main" val="2911512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Conclusions of 55 years:</a:t>
            </a:r>
          </a:p>
          <a:p>
            <a:pPr marL="0" indent="0">
              <a:buFont typeface="Arial" panose="020B0604020202020204" pitchFamily="34" charset="0"/>
              <a:buNone/>
            </a:pPr>
            <a:r>
              <a:rPr lang="en-US" dirty="0"/>
              <a:t>1. Monitoring is of utmost importance. We have data stretching back to the 1950s and very active water testers today. We maintain close ties to UNH Extension (Bob Craycraft and NHDES)</a:t>
            </a:r>
          </a:p>
          <a:p>
            <a:r>
              <a:rPr lang="en-US" dirty="0"/>
              <a:t>2. Nationwide and locally there is a strong correlation between healthy lakes and strong property value. Conversely, lakes with issues have experienced up to 30% drop in value.</a:t>
            </a:r>
          </a:p>
          <a:p>
            <a:r>
              <a:rPr lang="en-US" dirty="0"/>
              <a:t>3. Early detection is the primary goal of Weed Watchers and Lake Hosts. Our responses have always been rapid. Fortunately, we mostly have false alarms.</a:t>
            </a:r>
          </a:p>
          <a:p>
            <a:r>
              <a:rPr lang="en-US" dirty="0"/>
              <a:t>4. Lake Congress predictions are that funding is drying up and unlikely to return to previous levels. Lucky to already have our $100,000</a:t>
            </a:r>
          </a:p>
          <a:p>
            <a:r>
              <a:rPr lang="en-US" dirty="0"/>
              <a:t>5. Crucial for us to manage stormwater runoff. Will talk about specific strategies landowners can employ.</a:t>
            </a:r>
          </a:p>
          <a:p>
            <a:endParaRPr lang="en-US" dirty="0"/>
          </a:p>
        </p:txBody>
      </p:sp>
      <p:sp>
        <p:nvSpPr>
          <p:cNvPr id="4" name="Slide Number Placeholder 3"/>
          <p:cNvSpPr>
            <a:spLocks noGrp="1"/>
          </p:cNvSpPr>
          <p:nvPr>
            <p:ph type="sldNum" sz="quarter" idx="5"/>
          </p:nvPr>
        </p:nvSpPr>
        <p:spPr/>
        <p:txBody>
          <a:bodyPr/>
          <a:lstStyle/>
          <a:p>
            <a:fld id="{977F5A33-5ED7-4CA0-8220-B3E814E31073}" type="slidenum">
              <a:rPr lang="en-US" smtClean="0"/>
              <a:t>14</a:t>
            </a:fld>
            <a:endParaRPr lang="en-US"/>
          </a:p>
        </p:txBody>
      </p:sp>
    </p:spTree>
    <p:extLst>
      <p:ext uri="{BB962C8B-B14F-4D97-AF65-F5344CB8AC3E}">
        <p14:creationId xmlns:p14="http://schemas.microsoft.com/office/powerpoint/2010/main" val="3262973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lakes, </a:t>
            </a:r>
            <a:r>
              <a:rPr lang="en-US" sz="1200" b="1" i="0" kern="1200" dirty="0">
                <a:solidFill>
                  <a:schemeClr val="tx1"/>
                </a:solidFill>
                <a:effectLst/>
                <a:latin typeface="+mn-lt"/>
                <a:ea typeface="+mn-ea"/>
                <a:cs typeface="+mn-cs"/>
              </a:rPr>
              <a:t>external loading </a:t>
            </a:r>
            <a:r>
              <a:rPr lang="en-US" sz="1200" b="0" i="0" kern="1200" dirty="0">
                <a:solidFill>
                  <a:schemeClr val="tx1"/>
                </a:solidFill>
                <a:effectLst/>
                <a:latin typeface="+mn-lt"/>
                <a:ea typeface="+mn-ea"/>
                <a:cs typeface="+mn-cs"/>
              </a:rPr>
              <a:t>refers to the influx of nutrients and other materials from sources outside the lake, like rivers, streams, and atmospheric deposition. </a:t>
            </a:r>
            <a:r>
              <a:rPr lang="en-US" sz="1200" b="1" i="0" kern="1200" dirty="0">
                <a:solidFill>
                  <a:schemeClr val="tx1"/>
                </a:solidFill>
                <a:effectLst/>
                <a:latin typeface="+mn-lt"/>
                <a:ea typeface="+mn-ea"/>
                <a:cs typeface="+mn-cs"/>
              </a:rPr>
              <a:t>Internal loading </a:t>
            </a:r>
            <a:r>
              <a:rPr lang="en-US" sz="1200" b="0" i="0" kern="1200" dirty="0">
                <a:solidFill>
                  <a:schemeClr val="tx1"/>
                </a:solidFill>
                <a:effectLst/>
                <a:latin typeface="+mn-lt"/>
                <a:ea typeface="+mn-ea"/>
                <a:cs typeface="+mn-cs"/>
              </a:rPr>
              <a:t>describes the release of nutrients from the lake's sediments back into the water column, often triggered by factors like oxygen depletion or sediment disturbance. Understanding both is crucial for managing lake health, as they can significantly impact water quality and ecosystem dynamics. </a:t>
            </a:r>
            <a:endParaRPr lang="en-US" dirty="0"/>
          </a:p>
        </p:txBody>
      </p:sp>
      <p:sp>
        <p:nvSpPr>
          <p:cNvPr id="4" name="Slide Number Placeholder 3"/>
          <p:cNvSpPr>
            <a:spLocks noGrp="1"/>
          </p:cNvSpPr>
          <p:nvPr>
            <p:ph type="sldNum" sz="quarter" idx="5"/>
          </p:nvPr>
        </p:nvSpPr>
        <p:spPr/>
        <p:txBody>
          <a:bodyPr/>
          <a:lstStyle/>
          <a:p>
            <a:fld id="{977F5A33-5ED7-4CA0-8220-B3E814E31073}" type="slidenum">
              <a:rPr lang="en-US" smtClean="0"/>
              <a:t>16</a:t>
            </a:fld>
            <a:endParaRPr lang="en-US"/>
          </a:p>
        </p:txBody>
      </p:sp>
    </p:spTree>
    <p:extLst>
      <p:ext uri="{BB962C8B-B14F-4D97-AF65-F5344CB8AC3E}">
        <p14:creationId xmlns:p14="http://schemas.microsoft.com/office/powerpoint/2010/main" val="952377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Don Kretchmer, Certified Lake Manager: The phosphorus loading from a developed acre of land (residential, roads, commercial </a:t>
            </a:r>
            <a:r>
              <a:rPr lang="en-US" sz="1200" b="0" i="0" kern="1200" dirty="0" err="1">
                <a:solidFill>
                  <a:schemeClr val="tx1"/>
                </a:solidFill>
                <a:effectLst/>
                <a:latin typeface="+mn-lt"/>
                <a:ea typeface="+mn-ea"/>
                <a:cs typeface="+mn-cs"/>
              </a:rPr>
              <a:t>etc</a:t>
            </a:r>
            <a:r>
              <a:rPr lang="en-US" sz="1200" b="0" i="0" kern="1200" dirty="0">
                <a:solidFill>
                  <a:schemeClr val="tx1"/>
                </a:solidFill>
                <a:effectLst/>
                <a:latin typeface="+mn-lt"/>
                <a:ea typeface="+mn-ea"/>
                <a:cs typeface="+mn-cs"/>
              </a:rPr>
              <a:t>) would be roughly 10-20 times the phosphorus loading from a natural forested acre of land.  Improving practices on developed land can reduce the numbers for developed land although they will likely never approach natural forest numbers.</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977F5A33-5ED7-4CA0-8220-B3E814E31073}" type="slidenum">
              <a:rPr lang="en-US" smtClean="0"/>
              <a:t>17</a:t>
            </a:fld>
            <a:endParaRPr lang="en-US"/>
          </a:p>
        </p:txBody>
      </p:sp>
    </p:spTree>
    <p:extLst>
      <p:ext uri="{BB962C8B-B14F-4D97-AF65-F5344CB8AC3E}">
        <p14:creationId xmlns:p14="http://schemas.microsoft.com/office/powerpoint/2010/main" val="391188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All the board members agreed to be LakeSmart Ambassadors</a:t>
            </a:r>
          </a:p>
          <a:p>
            <a:pPr marL="0" indent="0">
              <a:buNone/>
            </a:pPr>
            <a:r>
              <a:rPr lang="en-US" dirty="0"/>
              <a:t>Survey is being revamped</a:t>
            </a:r>
          </a:p>
        </p:txBody>
      </p:sp>
      <p:sp>
        <p:nvSpPr>
          <p:cNvPr id="4" name="Slide Number Placeholder 3"/>
          <p:cNvSpPr>
            <a:spLocks noGrp="1"/>
          </p:cNvSpPr>
          <p:nvPr>
            <p:ph type="sldNum" sz="quarter" idx="5"/>
          </p:nvPr>
        </p:nvSpPr>
        <p:spPr/>
        <p:txBody>
          <a:bodyPr/>
          <a:lstStyle/>
          <a:p>
            <a:fld id="{92C24B39-FFD8-485B-938F-2F96BC3B143B}" type="slidenum">
              <a:rPr lang="en-US" smtClean="0"/>
              <a:t>18</a:t>
            </a:fld>
            <a:endParaRPr lang="en-US"/>
          </a:p>
        </p:txBody>
      </p:sp>
    </p:spTree>
    <p:extLst>
      <p:ext uri="{BB962C8B-B14F-4D97-AF65-F5344CB8AC3E}">
        <p14:creationId xmlns:p14="http://schemas.microsoft.com/office/powerpoint/2010/main" val="2236193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Divert the water Slogan “Slow the Flow”</a:t>
            </a:r>
          </a:p>
        </p:txBody>
      </p:sp>
      <p:sp>
        <p:nvSpPr>
          <p:cNvPr id="4" name="Slide Number Placeholder 3"/>
          <p:cNvSpPr>
            <a:spLocks noGrp="1"/>
          </p:cNvSpPr>
          <p:nvPr>
            <p:ph type="sldNum" sz="quarter" idx="5"/>
          </p:nvPr>
        </p:nvSpPr>
        <p:spPr/>
        <p:txBody>
          <a:bodyPr/>
          <a:lstStyle/>
          <a:p>
            <a:fld id="{977F5A33-5ED7-4CA0-8220-B3E814E31073}" type="slidenum">
              <a:rPr lang="en-US" smtClean="0"/>
              <a:t>19</a:t>
            </a:fld>
            <a:endParaRPr lang="en-US"/>
          </a:p>
        </p:txBody>
      </p:sp>
    </p:spTree>
    <p:extLst>
      <p:ext uri="{BB962C8B-B14F-4D97-AF65-F5344CB8AC3E}">
        <p14:creationId xmlns:p14="http://schemas.microsoft.com/office/powerpoint/2010/main" val="276351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Gravel!</a:t>
            </a:r>
          </a:p>
        </p:txBody>
      </p:sp>
      <p:sp>
        <p:nvSpPr>
          <p:cNvPr id="4" name="Slide Number Placeholder 3"/>
          <p:cNvSpPr>
            <a:spLocks noGrp="1"/>
          </p:cNvSpPr>
          <p:nvPr>
            <p:ph type="sldNum" sz="quarter" idx="5"/>
          </p:nvPr>
        </p:nvSpPr>
        <p:spPr/>
        <p:txBody>
          <a:bodyPr/>
          <a:lstStyle/>
          <a:p>
            <a:fld id="{977F5A33-5ED7-4CA0-8220-B3E814E31073}" type="slidenum">
              <a:rPr lang="en-US" smtClean="0"/>
              <a:t>20</a:t>
            </a:fld>
            <a:endParaRPr lang="en-US"/>
          </a:p>
        </p:txBody>
      </p:sp>
    </p:spTree>
    <p:extLst>
      <p:ext uri="{BB962C8B-B14F-4D97-AF65-F5344CB8AC3E}">
        <p14:creationId xmlns:p14="http://schemas.microsoft.com/office/powerpoint/2010/main" val="2626382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F5A33-5ED7-4CA0-8220-B3E814E31073}" type="slidenum">
              <a:rPr lang="en-US" smtClean="0"/>
              <a:t>21</a:t>
            </a:fld>
            <a:endParaRPr lang="en-US"/>
          </a:p>
        </p:txBody>
      </p:sp>
    </p:spTree>
    <p:extLst>
      <p:ext uri="{BB962C8B-B14F-4D97-AF65-F5344CB8AC3E}">
        <p14:creationId xmlns:p14="http://schemas.microsoft.com/office/powerpoint/2010/main" val="3936099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1975:</a:t>
            </a:r>
            <a:r>
              <a:rPr lang="en-US" sz="1200" dirty="0"/>
              <a:t> 34 loon pairs Territorial loon pairs are those that defend their area in a lake and have the capacity to produce chicks</a:t>
            </a:r>
          </a:p>
          <a:p>
            <a:r>
              <a:rPr lang="en-US" sz="1200" dirty="0"/>
              <a:t>Mirror Lake is just barely large enough for one loon pair. We didn’t always have a territorial loon pair.</a:t>
            </a:r>
          </a:p>
          <a:p>
            <a:endParaRPr lang="en-US" sz="1200" dirty="0"/>
          </a:p>
          <a:p>
            <a:r>
              <a:rPr lang="en-US" sz="1200" dirty="0"/>
              <a:t>NH Bans Lead Sinkers (1</a:t>
            </a:r>
            <a:r>
              <a:rPr lang="en-US" sz="1200" baseline="30000" dirty="0"/>
              <a:t>st</a:t>
            </a:r>
            <a:r>
              <a:rPr lang="en-US" sz="1200" dirty="0"/>
              <a:t>) NH was the first state to ban lead sinkers which are (were) the leading cause of death for loons. Once ingested, 2-4 weeks for death from lead poisoning</a:t>
            </a:r>
          </a:p>
          <a:p>
            <a:endParaRPr lang="en-US" sz="1200" dirty="0"/>
          </a:p>
          <a:p>
            <a:r>
              <a:rPr lang="en-US" sz="1200" b="1" dirty="0"/>
              <a:t>2024:</a:t>
            </a:r>
            <a:r>
              <a:rPr lang="en-US" sz="1200" dirty="0"/>
              <a:t> 326 loon pairs</a:t>
            </a:r>
          </a:p>
          <a:p>
            <a:r>
              <a:rPr lang="en-US" sz="1200" dirty="0"/>
              <a:t>192 chicks</a:t>
            </a:r>
          </a:p>
          <a:p>
            <a:r>
              <a:rPr lang="en-US" sz="1200" dirty="0"/>
              <a:t>133 survived season</a:t>
            </a:r>
          </a:p>
          <a:p>
            <a:endParaRPr lang="en-US" dirty="0"/>
          </a:p>
        </p:txBody>
      </p:sp>
      <p:sp>
        <p:nvSpPr>
          <p:cNvPr id="4" name="Slide Number Placeholder 3"/>
          <p:cNvSpPr>
            <a:spLocks noGrp="1"/>
          </p:cNvSpPr>
          <p:nvPr>
            <p:ph type="sldNum" sz="quarter" idx="5"/>
          </p:nvPr>
        </p:nvSpPr>
        <p:spPr/>
        <p:txBody>
          <a:bodyPr/>
          <a:lstStyle/>
          <a:p>
            <a:fld id="{977F5A33-5ED7-4CA0-8220-B3E814E31073}" type="slidenum">
              <a:rPr lang="en-US" smtClean="0"/>
              <a:t>25</a:t>
            </a:fld>
            <a:endParaRPr lang="en-US"/>
          </a:p>
        </p:txBody>
      </p:sp>
    </p:spTree>
    <p:extLst>
      <p:ext uri="{BB962C8B-B14F-4D97-AF65-F5344CB8AC3E}">
        <p14:creationId xmlns:p14="http://schemas.microsoft.com/office/powerpoint/2010/main" val="3900274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C24B39-FFD8-485B-938F-2F96BC3B143B}" type="slidenum">
              <a:rPr lang="en-US" smtClean="0"/>
              <a:t>31</a:t>
            </a:fld>
            <a:endParaRPr lang="en-US"/>
          </a:p>
        </p:txBody>
      </p:sp>
    </p:spTree>
    <p:extLst>
      <p:ext uri="{BB962C8B-B14F-4D97-AF65-F5344CB8AC3E}">
        <p14:creationId xmlns:p14="http://schemas.microsoft.com/office/powerpoint/2010/main" val="993689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Mission &amp; Vision</a:t>
            </a:r>
            <a:r>
              <a:rPr lang="en-US" dirty="0"/>
              <a:t>: Next slides</a:t>
            </a:r>
          </a:p>
          <a:p>
            <a:r>
              <a:rPr lang="en-US" b="1" dirty="0"/>
              <a:t>Losses</a:t>
            </a:r>
            <a:r>
              <a:rPr lang="en-US" dirty="0"/>
              <a:t>: Nancy Byrd; Claudia Bissett; Bob Friel</a:t>
            </a:r>
          </a:p>
          <a:p>
            <a:r>
              <a:rPr lang="en-US" b="1" dirty="0"/>
              <a:t>Mirror Lake Estates</a:t>
            </a:r>
            <a:r>
              <a:rPr lang="en-US" dirty="0"/>
              <a:t>: Last year yielded a few new members; Kudos to those maintaining the fixes! </a:t>
            </a:r>
          </a:p>
        </p:txBody>
      </p:sp>
      <p:sp>
        <p:nvSpPr>
          <p:cNvPr id="4" name="Slide Number Placeholder 3"/>
          <p:cNvSpPr>
            <a:spLocks noGrp="1"/>
          </p:cNvSpPr>
          <p:nvPr>
            <p:ph type="sldNum" sz="quarter" idx="5"/>
          </p:nvPr>
        </p:nvSpPr>
        <p:spPr/>
        <p:txBody>
          <a:bodyPr/>
          <a:lstStyle/>
          <a:p>
            <a:fld id="{92C24B39-FFD8-485B-938F-2F96BC3B143B}" type="slidenum">
              <a:rPr lang="en-US" smtClean="0"/>
              <a:t>3</a:t>
            </a:fld>
            <a:endParaRPr lang="en-US"/>
          </a:p>
        </p:txBody>
      </p:sp>
    </p:spTree>
    <p:extLst>
      <p:ext uri="{BB962C8B-B14F-4D97-AF65-F5344CB8AC3E}">
        <p14:creationId xmlns:p14="http://schemas.microsoft.com/office/powerpoint/2010/main" val="1023371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F5A33-5ED7-4CA0-8220-B3E814E31073}" type="slidenum">
              <a:rPr lang="en-US" smtClean="0"/>
              <a:t>7</a:t>
            </a:fld>
            <a:endParaRPr lang="en-US"/>
          </a:p>
        </p:txBody>
      </p:sp>
    </p:spTree>
    <p:extLst>
      <p:ext uri="{BB962C8B-B14F-4D97-AF65-F5344CB8AC3E}">
        <p14:creationId xmlns:p14="http://schemas.microsoft.com/office/powerpoint/2010/main" val="3780705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organizations we currently donate to, and some also donate to MLPA. Proposing to add Tuftonboro Free Library as board, small committee meetings and the Annual meeting is held here. Could stop donations to Lake Winnipesaukee Association.</a:t>
            </a:r>
          </a:p>
        </p:txBody>
      </p:sp>
      <p:sp>
        <p:nvSpPr>
          <p:cNvPr id="4" name="Slide Number Placeholder 3"/>
          <p:cNvSpPr>
            <a:spLocks noGrp="1"/>
          </p:cNvSpPr>
          <p:nvPr>
            <p:ph type="sldNum" sz="quarter" idx="5"/>
          </p:nvPr>
        </p:nvSpPr>
        <p:spPr/>
        <p:txBody>
          <a:bodyPr/>
          <a:lstStyle/>
          <a:p>
            <a:fld id="{977F5A33-5ED7-4CA0-8220-B3E814E31073}" type="slidenum">
              <a:rPr lang="en-US" smtClean="0"/>
              <a:t>8</a:t>
            </a:fld>
            <a:endParaRPr lang="en-US"/>
          </a:p>
        </p:txBody>
      </p:sp>
    </p:spTree>
    <p:extLst>
      <p:ext uri="{BB962C8B-B14F-4D97-AF65-F5344CB8AC3E}">
        <p14:creationId xmlns:p14="http://schemas.microsoft.com/office/powerpoint/2010/main" val="281577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join me in a salute to Evan Stowell, President and Managing Partner at Leone, McDonnell &amp; Roberts an accounting firm in Wolfeboro. Don McDonnell resided on Mirror Lake for many years with his wife Jayne Jarvis. He was a founding member of MLPA and established the organization as a 503 (c) non profit while handling all accounting needs gratis. When he retired, moved away and then passed away, his business associate Evan Stowell continued servicing MLPA accounting needs. Last summer he let us know he could no longer take care of our account even when offered to start paying. He was simply too busy even working on weekends and holidays.</a:t>
            </a:r>
          </a:p>
          <a:p>
            <a:endParaRPr lang="en-US" dirty="0"/>
          </a:p>
          <a:p>
            <a:r>
              <a:rPr lang="en-US" dirty="0"/>
              <a:t>We interviewed Lorena Sinnamon and have hired Ms. Sinnamon who helpfully guided us through some tax issues, gratis.</a:t>
            </a:r>
          </a:p>
        </p:txBody>
      </p:sp>
      <p:sp>
        <p:nvSpPr>
          <p:cNvPr id="4" name="Slide Number Placeholder 3"/>
          <p:cNvSpPr>
            <a:spLocks noGrp="1"/>
          </p:cNvSpPr>
          <p:nvPr>
            <p:ph type="sldNum" sz="quarter" idx="5"/>
          </p:nvPr>
        </p:nvSpPr>
        <p:spPr/>
        <p:txBody>
          <a:bodyPr/>
          <a:lstStyle/>
          <a:p>
            <a:fld id="{977F5A33-5ED7-4CA0-8220-B3E814E31073}" type="slidenum">
              <a:rPr lang="en-US" smtClean="0"/>
              <a:t>9</a:t>
            </a:fld>
            <a:endParaRPr lang="en-US"/>
          </a:p>
        </p:txBody>
      </p:sp>
    </p:spTree>
    <p:extLst>
      <p:ext uri="{BB962C8B-B14F-4D97-AF65-F5344CB8AC3E}">
        <p14:creationId xmlns:p14="http://schemas.microsoft.com/office/powerpoint/2010/main" val="404084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My name is Dusty Davies; I am a current board member and a former president of</a:t>
            </a:r>
          </a:p>
          <a:p>
            <a:r>
              <a:rPr lang="en-US" dirty="0"/>
              <a:t>MLPA.</a:t>
            </a:r>
          </a:p>
          <a:p>
            <a:r>
              <a:rPr lang="en-US" dirty="0"/>
              <a:t>Kathy appointed me, John Dawson, and Gene Kelly to be members of the MLPA</a:t>
            </a:r>
          </a:p>
          <a:p>
            <a:r>
              <a:rPr lang="en-US" dirty="0"/>
              <a:t>Nominating Committee.</a:t>
            </a:r>
          </a:p>
          <a:p>
            <a:r>
              <a:rPr lang="en-US" dirty="0"/>
              <a:t>MLPA’s by-laws provide that the members approve, at the annual meeting, a slate of</a:t>
            </a:r>
          </a:p>
          <a:p>
            <a:r>
              <a:rPr lang="en-US" dirty="0"/>
              <a:t>officers serve for a one-year term and fill two director vacancies to serve a three-year</a:t>
            </a:r>
          </a:p>
          <a:p>
            <a:r>
              <a:rPr lang="en-US" dirty="0"/>
              <a:t>term.</a:t>
            </a:r>
          </a:p>
          <a:p>
            <a:r>
              <a:rPr lang="en-US" dirty="0"/>
              <a:t>The proposed 2025-26 officers of MLPA (see slide) are:</a:t>
            </a:r>
          </a:p>
          <a:p>
            <a:r>
              <a:rPr lang="en-US" dirty="0"/>
              <a:t>President, Kathy Sciarappa</a:t>
            </a:r>
          </a:p>
          <a:p>
            <a:r>
              <a:rPr lang="en-US" dirty="0"/>
              <a:t>Vice President, Val Zanchuk</a:t>
            </a:r>
          </a:p>
          <a:p>
            <a:r>
              <a:rPr lang="en-US" dirty="0"/>
              <a:t>Treasurer, Gary Philbin</a:t>
            </a:r>
          </a:p>
          <a:p>
            <a:r>
              <a:rPr lang="en-US" dirty="0"/>
              <a:t>Secretary, Fran O’Donoghue</a:t>
            </a:r>
          </a:p>
          <a:p>
            <a:r>
              <a:rPr lang="en-US" dirty="0"/>
              <a:t>Before we vote on the election of the officers, I would like to thank’ and please stand a I</a:t>
            </a:r>
          </a:p>
          <a:p>
            <a:r>
              <a:rPr lang="en-US" dirty="0"/>
              <a:t>say your name) Kathy, Val, and Fran for agreeing to continue to serve.(applause) I</a:t>
            </a:r>
          </a:p>
          <a:p>
            <a:r>
              <a:rPr lang="en-US" dirty="0"/>
              <a:t>would also like to thank Robin Muench for her service as Treasurer and her long</a:t>
            </a:r>
          </a:p>
          <a:p>
            <a:r>
              <a:rPr lang="en-US" dirty="0"/>
              <a:t>dedication to MLPA’s conservation efforts. I worked closely with Robin in obtaining two</a:t>
            </a:r>
          </a:p>
          <a:p>
            <a:r>
              <a:rPr lang="en-US" dirty="0"/>
              <a:t>federal grants, one in 2010 to identify the sources of cyanobacteria in Mirror Lake, and</a:t>
            </a:r>
          </a:p>
          <a:p>
            <a:r>
              <a:rPr lang="en-US" dirty="0"/>
              <a:t>the second in 2012 to develop a Management Plan to implement remediation efforts</a:t>
            </a:r>
          </a:p>
          <a:p>
            <a:r>
              <a:rPr lang="en-US" dirty="0"/>
              <a:t>directed at the most significant sources. Her work was critical to our obtaining those</a:t>
            </a:r>
          </a:p>
          <a:p>
            <a:r>
              <a:rPr lang="en-US" dirty="0"/>
              <a:t>grants. Among other things Robin developed a user-friendly spread sheet to report the</a:t>
            </a:r>
          </a:p>
          <a:p>
            <a:r>
              <a:rPr lang="en-US" dirty="0"/>
              <a:t>thousands of volunteer hours residents contributed to the fact in finding mission. This</a:t>
            </a:r>
          </a:p>
          <a:p>
            <a:r>
              <a:rPr lang="en-US" dirty="0"/>
              <a:t>spread sheet format is still being used by NHDES. Many thanks for all of Robin’s hard</a:t>
            </a:r>
          </a:p>
          <a:p>
            <a:r>
              <a:rPr lang="en-US" dirty="0"/>
              <a:t>work.</a:t>
            </a:r>
          </a:p>
          <a:p>
            <a:r>
              <a:rPr lang="en-US" dirty="0"/>
              <a:t>I would like to introduce you to Gary Philbin. Unfortunately, Gary was not able to attend</a:t>
            </a:r>
          </a:p>
          <a:p>
            <a:r>
              <a:rPr lang="en-US" dirty="0"/>
              <a:t>today due to a family commitment, but he asked me to read the following:</a:t>
            </a:r>
          </a:p>
          <a:p>
            <a:r>
              <a:rPr lang="en-US" dirty="0"/>
              <a:t>Gary and Glenda Philbin have been at Mirror Lake since 2006. They have been members of</a:t>
            </a:r>
          </a:p>
          <a:p>
            <a:r>
              <a:rPr lang="en-US" dirty="0"/>
              <a:t>MLPA since joining the same year. Glenda has been part of the weed watching flotilla over the</a:t>
            </a:r>
          </a:p>
          <a:p>
            <a:r>
              <a:rPr lang="en-US" dirty="0"/>
              <a:t>years. Gary retired in 2020 after a 47-year career in retail, and has been treasurer of Mirror</a:t>
            </a:r>
          </a:p>
          <a:p>
            <a:r>
              <a:rPr lang="en-US" dirty="0"/>
              <a:t>Lake Estates Association [a road association] since then. Mirror Lake Estates Association efforts</a:t>
            </a:r>
          </a:p>
          <a:p>
            <a:r>
              <a:rPr lang="en-US" dirty="0"/>
              <a:t>include managing the annual dues, dealing with vendors on various projects and a major capital</a:t>
            </a:r>
          </a:p>
          <a:p>
            <a:r>
              <a:rPr lang="en-US" dirty="0"/>
              <a:t>project to re-pave much of Mirror Lake Dr. He looks forward to working with the team at</a:t>
            </a:r>
          </a:p>
          <a:p>
            <a:r>
              <a:rPr lang="en-US" dirty="0"/>
              <a:t>MLPA.&amp;</a:t>
            </a:r>
            <a:r>
              <a:rPr lang="en-US" dirty="0" err="1"/>
              <a:t>quot</a:t>
            </a:r>
            <a:r>
              <a:rPr lang="en-US" dirty="0"/>
              <a:t>;</a:t>
            </a:r>
          </a:p>
          <a:p>
            <a:r>
              <a:rPr lang="en-US" dirty="0"/>
              <a:t>A side note, when we were looking for home across the lakes region in 2006, we stopped at</a:t>
            </a:r>
          </a:p>
          <a:p>
            <a:r>
              <a:rPr lang="en-US" dirty="0"/>
              <a:t>Bailey&amp;#39;s Bubble after a particularly frustrating day. We happened to meet you and George, and</a:t>
            </a:r>
          </a:p>
          <a:p>
            <a:r>
              <a:rPr lang="en-US" dirty="0"/>
              <a:t>you told us to look at Mirror Lake and gave us your card. The rest is history!</a:t>
            </a:r>
          </a:p>
          <a:p>
            <a:endParaRPr lang="en-US" dirty="0"/>
          </a:p>
          <a:p>
            <a:r>
              <a:rPr lang="en-US" dirty="0"/>
              <a:t>It just goes to show you that we Presidents go to great lengths to get great neighbors on Mirror</a:t>
            </a:r>
          </a:p>
          <a:p>
            <a:r>
              <a:rPr lang="en-US" dirty="0"/>
              <a:t>Lake!</a:t>
            </a:r>
          </a:p>
          <a:p>
            <a:r>
              <a:rPr lang="en-US" dirty="0"/>
              <a:t>The committee is nominating the slate of officers presented above to serve for the 2025-26 of</a:t>
            </a:r>
          </a:p>
          <a:p>
            <a:r>
              <a:rPr lang="en-US" dirty="0"/>
              <a:t>MLPA term. Do we have any nominations from the floor?</a:t>
            </a:r>
          </a:p>
          <a:p>
            <a:r>
              <a:rPr lang="en-US" dirty="0"/>
              <a:t>Do I have a motion to approve the slate of officers proposed? A second?</a:t>
            </a:r>
          </a:p>
          <a:p>
            <a:r>
              <a:rPr lang="en-US" dirty="0"/>
              <a:t>Any discussion?</a:t>
            </a:r>
          </a:p>
          <a:p>
            <a:r>
              <a:rPr lang="en-US" dirty="0"/>
              <a:t>All in favor? oppose? abstain? Let the record show….</a:t>
            </a:r>
          </a:p>
          <a:p>
            <a:endParaRPr lang="en-US" dirty="0"/>
          </a:p>
          <a:p>
            <a:r>
              <a:rPr lang="en-US" dirty="0"/>
              <a:t>Nominations for the Board of Directors:</a:t>
            </a:r>
          </a:p>
          <a:p>
            <a:r>
              <a:rPr lang="en-US" dirty="0"/>
              <a:t>The committee is nominating Suzanne Maus and Steve Scapicchio to serve a three-year term on</a:t>
            </a:r>
          </a:p>
          <a:p>
            <a:r>
              <a:rPr lang="en-US" dirty="0"/>
              <a:t>the MLPA board of directors.</a:t>
            </a:r>
          </a:p>
          <a:p>
            <a:r>
              <a:rPr lang="en-US" dirty="0"/>
              <a:t>Before we vote on the election of the two directors highlighted above, I would like to thank Gene</a:t>
            </a:r>
          </a:p>
          <a:p>
            <a:r>
              <a:rPr lang="en-US" dirty="0"/>
              <a:t>Kelley (stand) for his invaluable service to MLPA, both in his capacity as a former President and</a:t>
            </a:r>
          </a:p>
          <a:p>
            <a:r>
              <a:rPr lang="en-US" dirty="0"/>
              <a:t>as a director. One of his significant contributions was the role he played as a member of the town</a:t>
            </a:r>
          </a:p>
          <a:p>
            <a:r>
              <a:rPr lang="en-US" dirty="0"/>
              <a:t>appointed committee to address the rebuilding of Lang Pond Road at the public beach. Gene’s</a:t>
            </a:r>
          </a:p>
          <a:p>
            <a:r>
              <a:rPr lang="en-US" dirty="0"/>
              <a:t>professional life was spent overseeing the reconstruction of vast highways and bridges including</a:t>
            </a:r>
          </a:p>
          <a:p>
            <a:r>
              <a:rPr lang="en-US" dirty="0"/>
              <a:t>one with which I was familiar, the Vine Street Expressway and the Ben Franking Bridge</a:t>
            </a:r>
          </a:p>
          <a:p>
            <a:r>
              <a:rPr lang="en-US" dirty="0"/>
              <a:t>connecting Philadelphia to NJ. Gene’s professional credentials, and general warm and kind</a:t>
            </a:r>
          </a:p>
          <a:p>
            <a:r>
              <a:rPr lang="en-US" dirty="0"/>
              <a:t>demeanor, guided the committee through some rough patches and contributed to keeping Lang</a:t>
            </a:r>
          </a:p>
          <a:p>
            <a:r>
              <a:rPr lang="en-US" dirty="0"/>
              <a:t>Pond Road a dirt road and not an elevated two-lane paved road. Thank you, Gene, and thank</a:t>
            </a:r>
          </a:p>
          <a:p>
            <a:r>
              <a:rPr lang="en-US" dirty="0"/>
              <a:t>you for continuing your volunteer efforts including providing your boat for MLPA water</a:t>
            </a:r>
          </a:p>
          <a:p>
            <a:r>
              <a:rPr lang="en-US" dirty="0"/>
              <a:t>sampling.</a:t>
            </a:r>
          </a:p>
          <a:p>
            <a:r>
              <a:rPr lang="en-US" dirty="0"/>
              <a:t>The committee is nominating Suzanne Maus, a new board member, to fill the position vacated by</a:t>
            </a:r>
          </a:p>
          <a:p>
            <a:r>
              <a:rPr lang="en-US" dirty="0"/>
              <a:t>Gene. Suzanne, would you please stand and tell us briefly about yourself?</a:t>
            </a:r>
          </a:p>
          <a:p>
            <a:r>
              <a:rPr lang="en-US" dirty="0"/>
              <a:t>Steve Scapicchio is the second Board member to be elected or in his case reelected as he has</a:t>
            </a:r>
          </a:p>
          <a:p>
            <a:r>
              <a:rPr lang="en-US" dirty="0"/>
              <a:t>agreed to continue to serve another 3-year term. We are delighted! Steve, would you please</a:t>
            </a:r>
          </a:p>
          <a:p>
            <a:r>
              <a:rPr lang="en-US" dirty="0" err="1"/>
              <a:t>standremind</a:t>
            </a:r>
            <a:r>
              <a:rPr lang="en-US" dirty="0"/>
              <a:t> the residents of who you are and please briefly share with them your many</a:t>
            </a:r>
          </a:p>
          <a:p>
            <a:r>
              <a:rPr lang="en-US" dirty="0"/>
              <a:t>conservation efforts and contributions to MLPA, the Town of Tuftonboro, and the State of NH.</a:t>
            </a:r>
          </a:p>
          <a:p>
            <a:r>
              <a:rPr lang="en-US" dirty="0"/>
              <a:t>Thank you.</a:t>
            </a:r>
          </a:p>
          <a:p>
            <a:r>
              <a:rPr lang="en-US" dirty="0"/>
              <a:t>The committee is nominating Suzanne Maus and Steve Scapicchio to serve as directors or MLPA</a:t>
            </a:r>
          </a:p>
          <a:p>
            <a:r>
              <a:rPr lang="en-US" dirty="0"/>
              <a:t>for a three-year term. Do we have any nominations from the floor?</a:t>
            </a:r>
          </a:p>
          <a:p>
            <a:r>
              <a:rPr lang="en-US" dirty="0"/>
              <a:t>Do I have a motion to approve the appointment of Suzanne Maus and Steve Scapicchio?</a:t>
            </a:r>
          </a:p>
          <a:p>
            <a:r>
              <a:rPr lang="en-US" dirty="0"/>
              <a:t>Second?</a:t>
            </a:r>
          </a:p>
          <a:p>
            <a:r>
              <a:rPr lang="en-US" dirty="0"/>
              <a:t>Any discussion?</a:t>
            </a:r>
          </a:p>
          <a:p>
            <a:endParaRPr lang="en-US" dirty="0"/>
          </a:p>
          <a:p>
            <a:r>
              <a:rPr lang="en-US" dirty="0"/>
              <a:t>All in favor? oppose? abstain? Let the record show….</a:t>
            </a:r>
          </a:p>
        </p:txBody>
      </p:sp>
      <p:sp>
        <p:nvSpPr>
          <p:cNvPr id="4" name="Slide Number Placeholder 3"/>
          <p:cNvSpPr>
            <a:spLocks noGrp="1"/>
          </p:cNvSpPr>
          <p:nvPr>
            <p:ph type="sldNum" sz="quarter" idx="5"/>
          </p:nvPr>
        </p:nvSpPr>
        <p:spPr/>
        <p:txBody>
          <a:bodyPr/>
          <a:lstStyle/>
          <a:p>
            <a:fld id="{977F5A33-5ED7-4CA0-8220-B3E814E31073}" type="slidenum">
              <a:rPr lang="en-US" smtClean="0"/>
              <a:t>10</a:t>
            </a:fld>
            <a:endParaRPr lang="en-US"/>
          </a:p>
        </p:txBody>
      </p:sp>
    </p:spTree>
    <p:extLst>
      <p:ext uri="{BB962C8B-B14F-4D97-AF65-F5344CB8AC3E}">
        <p14:creationId xmlns:p14="http://schemas.microsoft.com/office/powerpoint/2010/main" val="1453950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Spirit of NH Award: </a:t>
            </a:r>
            <a:r>
              <a:rPr lang="en-US" dirty="0"/>
              <a:t>Volunteer Champion Category </a:t>
            </a:r>
            <a:r>
              <a:rPr lang="en-US" sz="1200" b="0" i="1" kern="1200" dirty="0">
                <a:solidFill>
                  <a:schemeClr val="tx1"/>
                </a:solidFill>
                <a:effectLst/>
                <a:latin typeface="+mn-lt"/>
                <a:ea typeface="+mn-ea"/>
                <a:cs typeface="+mn-cs"/>
              </a:rPr>
              <a:t>This category recognizes nonprofit/public service organizations and businesses for their volunteer initiatives.</a:t>
            </a:r>
          </a:p>
          <a:p>
            <a:r>
              <a:rPr lang="en-US" sz="1200" b="0" i="0" kern="1200" dirty="0">
                <a:solidFill>
                  <a:schemeClr val="tx1"/>
                </a:solidFill>
                <a:effectLst/>
                <a:latin typeface="+mn-lt"/>
                <a:ea typeface="+mn-ea"/>
                <a:cs typeface="+mn-cs"/>
              </a:rPr>
              <a:t>Shining a spotlight on the often unsung heroes among us recognizing a </a:t>
            </a:r>
            <a:r>
              <a:rPr lang="en-US" sz="1200" b="0" i="1" kern="1200" dirty="0">
                <a:solidFill>
                  <a:schemeClr val="tx1"/>
                </a:solidFill>
                <a:effectLst/>
                <a:latin typeface="+mn-lt"/>
                <a:ea typeface="+mn-ea"/>
                <a:cs typeface="+mn-cs"/>
              </a:rPr>
              <a:t>group of volunteers</a:t>
            </a:r>
            <a:r>
              <a:rPr lang="en-US" sz="1200" b="0" i="0" kern="1200" dirty="0">
                <a:solidFill>
                  <a:schemeClr val="tx1"/>
                </a:solidFill>
                <a:effectLst/>
                <a:latin typeface="+mn-lt"/>
                <a:ea typeface="+mn-ea"/>
                <a:cs typeface="+mn-cs"/>
              </a:rPr>
              <a:t> who provide volunteer services that </a:t>
            </a:r>
            <a:r>
              <a:rPr lang="en-US" sz="1200" b="1" i="0" kern="1200" dirty="0">
                <a:solidFill>
                  <a:schemeClr val="tx1"/>
                </a:solidFill>
                <a:effectLst/>
                <a:latin typeface="+mn-lt"/>
                <a:ea typeface="+mn-ea"/>
                <a:cs typeface="+mn-cs"/>
              </a:rPr>
              <a:t>strengthen communities and improve the lives of New Hampshire residents.</a:t>
            </a:r>
            <a:endParaRPr lang="en-US" b="1" dirty="0"/>
          </a:p>
        </p:txBody>
      </p:sp>
      <p:sp>
        <p:nvSpPr>
          <p:cNvPr id="4" name="Slide Number Placeholder 3"/>
          <p:cNvSpPr>
            <a:spLocks noGrp="1"/>
          </p:cNvSpPr>
          <p:nvPr>
            <p:ph type="sldNum" sz="quarter" idx="5"/>
          </p:nvPr>
        </p:nvSpPr>
        <p:spPr/>
        <p:txBody>
          <a:bodyPr/>
          <a:lstStyle/>
          <a:p>
            <a:fld id="{92C24B39-FFD8-485B-938F-2F96BC3B143B}" type="slidenum">
              <a:rPr lang="en-US" smtClean="0"/>
              <a:t>11</a:t>
            </a:fld>
            <a:endParaRPr lang="en-US"/>
          </a:p>
        </p:txBody>
      </p:sp>
    </p:spTree>
    <p:extLst>
      <p:ext uri="{BB962C8B-B14F-4D97-AF65-F5344CB8AC3E}">
        <p14:creationId xmlns:p14="http://schemas.microsoft.com/office/powerpoint/2010/main" val="439048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1200" b="1" kern="1200" dirty="0">
                <a:solidFill>
                  <a:schemeClr val="tx1"/>
                </a:solidFill>
                <a:effectLst/>
                <a:latin typeface="+mn-lt"/>
                <a:ea typeface="+mn-ea"/>
                <a:cs typeface="+mn-cs"/>
              </a:rPr>
              <a:t>BECAME A LAW IN JAN 2025</a:t>
            </a:r>
          </a:p>
          <a:p>
            <a:pPr marL="685800" lvl="1" indent="-228600">
              <a:buAutoNum type="arabicPeriod"/>
            </a:pPr>
            <a:r>
              <a:rPr lang="en-US" sz="1200" b="0" i="0" kern="1200" dirty="0">
                <a:solidFill>
                  <a:schemeClr val="tx1"/>
                </a:solidFill>
                <a:effectLst/>
                <a:latin typeface="+mn-lt"/>
                <a:ea typeface="+mn-ea"/>
                <a:cs typeface="+mn-cs"/>
              </a:rPr>
              <a:t>Buyers of developed waterfront properties with septic systems within 250 feet of the reference line (high-water marks of lakes or ponds over 10 acres, coastal waters, or fourth-order or higher rivers) must hire a licensed septic system evaluator before the property transfer.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OUGHT TO PASS</a:t>
            </a:r>
          </a:p>
          <a:p>
            <a:pPr marL="685800" lvl="1" indent="-228600">
              <a:buAutoNum type="arabicPeriod"/>
            </a:pPr>
            <a:r>
              <a:rPr lang="en-US" sz="1200" kern="1200" dirty="0">
                <a:solidFill>
                  <a:schemeClr val="tx1"/>
                </a:solidFill>
                <a:effectLst/>
                <a:latin typeface="+mn-lt"/>
                <a:ea typeface="+mn-ea"/>
                <a:cs typeface="+mn-cs"/>
              </a:rPr>
              <a:t>Prohibits the intentional disposal of yard waste into the waters…penalty fine</a:t>
            </a:r>
          </a:p>
          <a:p>
            <a:pPr marL="685800" lvl="1" indent="-228600">
              <a:buAutoNum type="arabicPeriod"/>
            </a:pPr>
            <a:r>
              <a:rPr lang="en-US" sz="1200" kern="1200" dirty="0">
                <a:solidFill>
                  <a:schemeClr val="tx1"/>
                </a:solidFill>
                <a:effectLst/>
                <a:latin typeface="+mn-lt"/>
                <a:ea typeface="+mn-ea"/>
                <a:cs typeface="+mn-cs"/>
              </a:rPr>
              <a:t>Penalties on contractors who supervise or perform work in violation of the Shoreland Water Quality Protection Act</a:t>
            </a:r>
          </a:p>
          <a:p>
            <a:pPr marL="685800" lvl="1" indent="-228600">
              <a:buAutoNum type="arabicPeriod"/>
            </a:pPr>
            <a:r>
              <a:rPr lang="en-US" sz="1200" kern="1200" dirty="0">
                <a:solidFill>
                  <a:schemeClr val="tx1"/>
                </a:solidFill>
                <a:effectLst/>
                <a:latin typeface="+mn-lt"/>
                <a:ea typeface="+mn-ea"/>
                <a:cs typeface="+mn-cs"/>
              </a:rPr>
              <a:t>Prohibiting the sale of ski, boat and board waxes with polyfluorinated alkyl substances</a:t>
            </a: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C24B39-FFD8-485B-938F-2F96BC3B143B}" type="slidenum">
              <a:rPr lang="en-US" smtClean="0"/>
              <a:t>12</a:t>
            </a:fld>
            <a:endParaRPr lang="en-US"/>
          </a:p>
        </p:txBody>
      </p:sp>
    </p:spTree>
    <p:extLst>
      <p:ext uri="{BB962C8B-B14F-4D97-AF65-F5344CB8AC3E}">
        <p14:creationId xmlns:p14="http://schemas.microsoft.com/office/powerpoint/2010/main" val="566002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C00000"/>
                </a:solidFill>
              </a:rPr>
              <a:t>1970s</a:t>
            </a:r>
            <a:r>
              <a:rPr lang="en-US" dirty="0"/>
              <a:t>: </a:t>
            </a:r>
            <a:r>
              <a:rPr lang="en-US" b="1" dirty="0"/>
              <a:t>Recognition of Eutrophication and Algal Blooms (link btw Phosphorus and Algae blooms)</a:t>
            </a:r>
          </a:p>
          <a:p>
            <a:r>
              <a:rPr lang="en-US" b="1" dirty="0"/>
              <a:t>Key Insight</a:t>
            </a:r>
            <a:r>
              <a:rPr lang="en-US" dirty="0"/>
              <a:t>: Scientists identified that excess nutrients (especially phosphorus) from agriculture and wastewater were triggering eutrophication, leading to massive algal blooms.</a:t>
            </a:r>
          </a:p>
          <a:p>
            <a:r>
              <a:rPr lang="en-US" dirty="0"/>
              <a:t>Impact: Recognized cyanobacteria as a dominant component of blooms in nutrient-rich lakes</a:t>
            </a:r>
            <a:br>
              <a:rPr lang="en-US" dirty="0"/>
            </a:br>
            <a:endParaRPr lang="en-US" dirty="0"/>
          </a:p>
          <a:p>
            <a:r>
              <a:rPr lang="en-US" b="1" dirty="0"/>
              <a:t>1980s: Toxin Production Discovered (Cyanobacteria can produce toxins)</a:t>
            </a:r>
            <a:endParaRPr lang="en-US" dirty="0"/>
          </a:p>
          <a:p>
            <a:r>
              <a:rPr lang="en-US" b="1" dirty="0"/>
              <a:t>Key Insight</a:t>
            </a:r>
            <a:r>
              <a:rPr lang="en-US" dirty="0"/>
              <a:t>: Cyanobacteria were found to produce toxins (cyanotoxins), such as microcystins, that are harmful to humans, animals, and ecosystems.</a:t>
            </a:r>
          </a:p>
          <a:p>
            <a:r>
              <a:rPr lang="en-US" dirty="0"/>
              <a:t>Impact: Public health concern grew, particularly regarding drinking water contamination and recreational exposure</a:t>
            </a:r>
          </a:p>
          <a:p>
            <a:endParaRPr lang="en-US" dirty="0"/>
          </a:p>
          <a:p>
            <a:r>
              <a:rPr lang="en-US" b="1" dirty="0"/>
              <a:t>1990s: Cyanotoxins and Human Health (There are a variety of toxins)</a:t>
            </a:r>
            <a:endParaRPr lang="en-US" dirty="0"/>
          </a:p>
          <a:p>
            <a:r>
              <a:rPr lang="en-US" dirty="0"/>
              <a:t>Key Insight: More types of toxins (e.g., anatoxins, saxitoxins, </a:t>
            </a:r>
            <a:r>
              <a:rPr lang="en-US" dirty="0" err="1"/>
              <a:t>cylindrospermopsin</a:t>
            </a:r>
            <a:r>
              <a:rPr lang="en-US" dirty="0"/>
              <a:t>) were identified and linked to human health incidents (e.g., liver damage, neurotoxicity).</a:t>
            </a:r>
          </a:p>
          <a:p>
            <a:r>
              <a:rPr lang="en-US" dirty="0"/>
              <a:t>Impact: Regulatory interest increased; the </a:t>
            </a:r>
            <a:r>
              <a:rPr lang="en-US" b="1" dirty="0"/>
              <a:t>WHO</a:t>
            </a:r>
            <a:r>
              <a:rPr lang="en-US" dirty="0"/>
              <a:t> issued its first guideline for microcystin in drinking water. Rise in worldwide documentation</a:t>
            </a:r>
            <a:br>
              <a:rPr lang="en-US" dirty="0"/>
            </a:br>
            <a:endParaRPr lang="en-US" dirty="0"/>
          </a:p>
          <a:p>
            <a:r>
              <a:rPr lang="en-US" b="1" dirty="0"/>
              <a:t>2000s: Climate Change Connections (Warmer waters; stratification; weather connections to cyano; role of runoff)</a:t>
            </a:r>
            <a:endParaRPr lang="en-US" dirty="0"/>
          </a:p>
          <a:p>
            <a:r>
              <a:rPr lang="en-US" b="1" dirty="0"/>
              <a:t>Key Insight: </a:t>
            </a:r>
            <a:r>
              <a:rPr lang="en-US" dirty="0"/>
              <a:t>Studies found warming temperatures, stratification, and altered rainfall patterns promote cyanobacterial dominance.</a:t>
            </a:r>
          </a:p>
          <a:p>
            <a:r>
              <a:rPr lang="en-US" b="1" dirty="0"/>
              <a:t>Impact: </a:t>
            </a:r>
            <a:r>
              <a:rPr lang="en-US" dirty="0"/>
              <a:t>Cyanobacteria began appearing in previously unaffected regions, and bloom duration and intensity increased.</a:t>
            </a:r>
          </a:p>
          <a:p>
            <a:r>
              <a:rPr lang="en-US" dirty="0"/>
              <a:t>Technology: Use of remote sensing and molecular tools (e.g., qPCR) expanded monitoring capabilities</a:t>
            </a:r>
            <a:br>
              <a:rPr lang="en-US" dirty="0"/>
            </a:br>
            <a:endParaRPr lang="en-US" b="1" dirty="0"/>
          </a:p>
          <a:p>
            <a:r>
              <a:rPr lang="en-US" b="1" dirty="0"/>
              <a:t>2010s: Complex Ecology and Bloom Prediction (bloom forecasting models; warning systems)</a:t>
            </a:r>
            <a:endParaRPr lang="en-US" dirty="0"/>
          </a:p>
          <a:p>
            <a:r>
              <a:rPr lang="en-US" b="1" dirty="0"/>
              <a:t>Key Insight: </a:t>
            </a:r>
            <a:r>
              <a:rPr lang="en-US" dirty="0"/>
              <a:t>Understanding grew of how interacting factors (nutrients, temperature, light, competition) drive blooms.</a:t>
            </a:r>
          </a:p>
          <a:p>
            <a:r>
              <a:rPr lang="en-US" b="1" dirty="0"/>
              <a:t>Impact:</a:t>
            </a:r>
            <a:r>
              <a:rPr lang="en-US" dirty="0"/>
              <a:t> Researchers began developing predictive models for blooms and risk management tools.</a:t>
            </a:r>
          </a:p>
          <a:p>
            <a:r>
              <a:rPr lang="en-US" dirty="0"/>
              <a:t>Public Concern: Major bloom events (e.g., Toledo, Ohio 2014) prompted urgent government response</a:t>
            </a:r>
            <a:br>
              <a:rPr lang="en-US" dirty="0"/>
            </a:br>
            <a:endParaRPr lang="en-US" dirty="0"/>
          </a:p>
          <a:p>
            <a:r>
              <a:rPr lang="en-US" b="1" dirty="0"/>
              <a:t>2020s: Management, Monitoring, and Microbiomes (satellite data and monitoring tools)</a:t>
            </a:r>
            <a:endParaRPr lang="en-US" dirty="0"/>
          </a:p>
          <a:p>
            <a:r>
              <a:rPr lang="en-US" b="1" dirty="0"/>
              <a:t>Key Insight</a:t>
            </a:r>
            <a:r>
              <a:rPr lang="en-US" dirty="0"/>
              <a:t>: Focus shifted toward lake microbiomes, gene-level toxin detection, and real-time monitoring (buoys, satellites, machine learning).</a:t>
            </a:r>
          </a:p>
          <a:p>
            <a:r>
              <a:rPr lang="en-US" dirty="0"/>
              <a:t>Impact: Emphasis on adaptive management and nutrient reduction policies to prevent blooms.</a:t>
            </a:r>
          </a:p>
          <a:p>
            <a:r>
              <a:rPr lang="en-US" dirty="0"/>
              <a:t>Innovation: Work on biological controls (like viruses and bacteria that prey on </a:t>
            </a:r>
            <a:r>
              <a:rPr lang="en-US" dirty="0" err="1"/>
              <a:t>cyanob</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77F5A33-5ED7-4CA0-8220-B3E814E31073}" type="slidenum">
              <a:rPr lang="en-US" smtClean="0"/>
              <a:t>13</a:t>
            </a:fld>
            <a:endParaRPr lang="en-US"/>
          </a:p>
        </p:txBody>
      </p:sp>
    </p:spTree>
    <p:extLst>
      <p:ext uri="{BB962C8B-B14F-4D97-AF65-F5344CB8AC3E}">
        <p14:creationId xmlns:p14="http://schemas.microsoft.com/office/powerpoint/2010/main" val="2498771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81080-4E23-DC09-37C6-BF274CA712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7B726F-CF46-1CD1-D95E-C67016B3A7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0B5AA9-577A-3D93-2E4F-D5D9378882C1}"/>
              </a:ext>
            </a:extLst>
          </p:cNvPr>
          <p:cNvSpPr>
            <a:spLocks noGrp="1"/>
          </p:cNvSpPr>
          <p:nvPr>
            <p:ph type="dt" sz="half" idx="10"/>
          </p:nvPr>
        </p:nvSpPr>
        <p:spPr/>
        <p:txBody>
          <a:bodyPr/>
          <a:lstStyle/>
          <a:p>
            <a:fld id="{99EF7C0A-F7E5-44FF-B6A8-A2B1A35103F9}" type="datetimeFigureOut">
              <a:rPr lang="en-US" smtClean="0"/>
              <a:t>6/28/2025</a:t>
            </a:fld>
            <a:endParaRPr lang="en-US"/>
          </a:p>
        </p:txBody>
      </p:sp>
      <p:sp>
        <p:nvSpPr>
          <p:cNvPr id="5" name="Footer Placeholder 4">
            <a:extLst>
              <a:ext uri="{FF2B5EF4-FFF2-40B4-BE49-F238E27FC236}">
                <a16:creationId xmlns:a16="http://schemas.microsoft.com/office/drawing/2014/main" id="{C739EBB6-40EA-AB99-F820-185AD043B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CB14A-1BEF-13FE-D696-0C64A3CA488F}"/>
              </a:ext>
            </a:extLst>
          </p:cNvPr>
          <p:cNvSpPr>
            <a:spLocks noGrp="1"/>
          </p:cNvSpPr>
          <p:nvPr>
            <p:ph type="sldNum" sz="quarter" idx="12"/>
          </p:nvPr>
        </p:nvSpPr>
        <p:spPr/>
        <p:txBody>
          <a:bodyPr/>
          <a:lstStyle/>
          <a:p>
            <a:fld id="{695B0690-54C1-4A2D-ACF0-DB487F4C7EC3}" type="slidenum">
              <a:rPr lang="en-US" smtClean="0"/>
              <a:t>‹#›</a:t>
            </a:fld>
            <a:endParaRPr lang="en-US"/>
          </a:p>
        </p:txBody>
      </p:sp>
    </p:spTree>
    <p:extLst>
      <p:ext uri="{BB962C8B-B14F-4D97-AF65-F5344CB8AC3E}">
        <p14:creationId xmlns:p14="http://schemas.microsoft.com/office/powerpoint/2010/main" val="1903887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A94C6-5011-5911-9D44-F65DF47DA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D5372-F228-3C83-C801-2108C049BF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DD9B6-AA33-4E6E-AB53-D49588DB674C}"/>
              </a:ext>
            </a:extLst>
          </p:cNvPr>
          <p:cNvSpPr>
            <a:spLocks noGrp="1"/>
          </p:cNvSpPr>
          <p:nvPr>
            <p:ph type="dt" sz="half" idx="10"/>
          </p:nvPr>
        </p:nvSpPr>
        <p:spPr/>
        <p:txBody>
          <a:bodyPr/>
          <a:lstStyle/>
          <a:p>
            <a:fld id="{99EF7C0A-F7E5-44FF-B6A8-A2B1A35103F9}" type="datetimeFigureOut">
              <a:rPr lang="en-US" smtClean="0"/>
              <a:t>6/28/2025</a:t>
            </a:fld>
            <a:endParaRPr lang="en-US"/>
          </a:p>
        </p:txBody>
      </p:sp>
      <p:sp>
        <p:nvSpPr>
          <p:cNvPr id="5" name="Footer Placeholder 4">
            <a:extLst>
              <a:ext uri="{FF2B5EF4-FFF2-40B4-BE49-F238E27FC236}">
                <a16:creationId xmlns:a16="http://schemas.microsoft.com/office/drawing/2014/main" id="{08012194-0F1E-CFA0-2036-3FF764B3C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156E9-7524-DAB0-EF16-DB3BEFE80FE8}"/>
              </a:ext>
            </a:extLst>
          </p:cNvPr>
          <p:cNvSpPr>
            <a:spLocks noGrp="1"/>
          </p:cNvSpPr>
          <p:nvPr>
            <p:ph type="sldNum" sz="quarter" idx="12"/>
          </p:nvPr>
        </p:nvSpPr>
        <p:spPr/>
        <p:txBody>
          <a:bodyPr/>
          <a:lstStyle/>
          <a:p>
            <a:fld id="{695B0690-54C1-4A2D-ACF0-DB487F4C7EC3}" type="slidenum">
              <a:rPr lang="en-US" smtClean="0"/>
              <a:t>‹#›</a:t>
            </a:fld>
            <a:endParaRPr lang="en-US"/>
          </a:p>
        </p:txBody>
      </p:sp>
    </p:spTree>
    <p:extLst>
      <p:ext uri="{BB962C8B-B14F-4D97-AF65-F5344CB8AC3E}">
        <p14:creationId xmlns:p14="http://schemas.microsoft.com/office/powerpoint/2010/main" val="1996506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9756CA-5B36-2168-5F48-E3B33765C2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3E246-98DF-4DCF-A826-AAB883D8AB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C5126-76F6-17D1-D947-1F89A75AAA10}"/>
              </a:ext>
            </a:extLst>
          </p:cNvPr>
          <p:cNvSpPr>
            <a:spLocks noGrp="1"/>
          </p:cNvSpPr>
          <p:nvPr>
            <p:ph type="dt" sz="half" idx="10"/>
          </p:nvPr>
        </p:nvSpPr>
        <p:spPr/>
        <p:txBody>
          <a:bodyPr/>
          <a:lstStyle/>
          <a:p>
            <a:fld id="{99EF7C0A-F7E5-44FF-B6A8-A2B1A35103F9}" type="datetimeFigureOut">
              <a:rPr lang="en-US" smtClean="0"/>
              <a:t>6/28/2025</a:t>
            </a:fld>
            <a:endParaRPr lang="en-US"/>
          </a:p>
        </p:txBody>
      </p:sp>
      <p:sp>
        <p:nvSpPr>
          <p:cNvPr id="5" name="Footer Placeholder 4">
            <a:extLst>
              <a:ext uri="{FF2B5EF4-FFF2-40B4-BE49-F238E27FC236}">
                <a16:creationId xmlns:a16="http://schemas.microsoft.com/office/drawing/2014/main" id="{7319F793-B298-1842-6640-79B212253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D4CB1-5DA4-4F77-DD88-0A048208B187}"/>
              </a:ext>
            </a:extLst>
          </p:cNvPr>
          <p:cNvSpPr>
            <a:spLocks noGrp="1"/>
          </p:cNvSpPr>
          <p:nvPr>
            <p:ph type="sldNum" sz="quarter" idx="12"/>
          </p:nvPr>
        </p:nvSpPr>
        <p:spPr/>
        <p:txBody>
          <a:bodyPr/>
          <a:lstStyle/>
          <a:p>
            <a:fld id="{695B0690-54C1-4A2D-ACF0-DB487F4C7EC3}" type="slidenum">
              <a:rPr lang="en-US" smtClean="0"/>
              <a:t>‹#›</a:t>
            </a:fld>
            <a:endParaRPr lang="en-US"/>
          </a:p>
        </p:txBody>
      </p:sp>
    </p:spTree>
    <p:extLst>
      <p:ext uri="{BB962C8B-B14F-4D97-AF65-F5344CB8AC3E}">
        <p14:creationId xmlns:p14="http://schemas.microsoft.com/office/powerpoint/2010/main" val="4158199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A8853-A2E7-A117-7249-B54383F66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76BDF7-EFF0-4F52-4C3D-9C1D9805D7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B8D46-E48B-85EE-D361-CEA8EB20C1E1}"/>
              </a:ext>
            </a:extLst>
          </p:cNvPr>
          <p:cNvSpPr>
            <a:spLocks noGrp="1"/>
          </p:cNvSpPr>
          <p:nvPr>
            <p:ph type="dt" sz="half" idx="10"/>
          </p:nvPr>
        </p:nvSpPr>
        <p:spPr/>
        <p:txBody>
          <a:bodyPr/>
          <a:lstStyle/>
          <a:p>
            <a:fld id="{99EF7C0A-F7E5-44FF-B6A8-A2B1A35103F9}" type="datetimeFigureOut">
              <a:rPr lang="en-US" smtClean="0"/>
              <a:t>6/28/2025</a:t>
            </a:fld>
            <a:endParaRPr lang="en-US"/>
          </a:p>
        </p:txBody>
      </p:sp>
      <p:sp>
        <p:nvSpPr>
          <p:cNvPr id="5" name="Footer Placeholder 4">
            <a:extLst>
              <a:ext uri="{FF2B5EF4-FFF2-40B4-BE49-F238E27FC236}">
                <a16:creationId xmlns:a16="http://schemas.microsoft.com/office/drawing/2014/main" id="{805B4AEB-616C-8C41-2E7A-87B9529E25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88126-2013-5B4F-B389-E62B9D49EB51}"/>
              </a:ext>
            </a:extLst>
          </p:cNvPr>
          <p:cNvSpPr>
            <a:spLocks noGrp="1"/>
          </p:cNvSpPr>
          <p:nvPr>
            <p:ph type="sldNum" sz="quarter" idx="12"/>
          </p:nvPr>
        </p:nvSpPr>
        <p:spPr/>
        <p:txBody>
          <a:bodyPr/>
          <a:lstStyle/>
          <a:p>
            <a:fld id="{695B0690-54C1-4A2D-ACF0-DB487F4C7EC3}" type="slidenum">
              <a:rPr lang="en-US" smtClean="0"/>
              <a:t>‹#›</a:t>
            </a:fld>
            <a:endParaRPr lang="en-US"/>
          </a:p>
        </p:txBody>
      </p:sp>
    </p:spTree>
    <p:extLst>
      <p:ext uri="{BB962C8B-B14F-4D97-AF65-F5344CB8AC3E}">
        <p14:creationId xmlns:p14="http://schemas.microsoft.com/office/powerpoint/2010/main" val="3327320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0272-71EF-0950-E8B2-20CC6CE015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7C2DE0-05B1-57C8-5A32-D09D27C98B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B820C1-46FD-93C9-E72D-DA9BA1977070}"/>
              </a:ext>
            </a:extLst>
          </p:cNvPr>
          <p:cNvSpPr>
            <a:spLocks noGrp="1"/>
          </p:cNvSpPr>
          <p:nvPr>
            <p:ph type="dt" sz="half" idx="10"/>
          </p:nvPr>
        </p:nvSpPr>
        <p:spPr/>
        <p:txBody>
          <a:bodyPr/>
          <a:lstStyle/>
          <a:p>
            <a:fld id="{99EF7C0A-F7E5-44FF-B6A8-A2B1A35103F9}" type="datetimeFigureOut">
              <a:rPr lang="en-US" smtClean="0"/>
              <a:t>6/28/2025</a:t>
            </a:fld>
            <a:endParaRPr lang="en-US"/>
          </a:p>
        </p:txBody>
      </p:sp>
      <p:sp>
        <p:nvSpPr>
          <p:cNvPr id="5" name="Footer Placeholder 4">
            <a:extLst>
              <a:ext uri="{FF2B5EF4-FFF2-40B4-BE49-F238E27FC236}">
                <a16:creationId xmlns:a16="http://schemas.microsoft.com/office/drawing/2014/main" id="{D74BBD9C-002B-49F2-E3D5-1EE271497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1E0ED-0331-47F4-5131-A8200C2DE32B}"/>
              </a:ext>
            </a:extLst>
          </p:cNvPr>
          <p:cNvSpPr>
            <a:spLocks noGrp="1"/>
          </p:cNvSpPr>
          <p:nvPr>
            <p:ph type="sldNum" sz="quarter" idx="12"/>
          </p:nvPr>
        </p:nvSpPr>
        <p:spPr/>
        <p:txBody>
          <a:bodyPr/>
          <a:lstStyle/>
          <a:p>
            <a:fld id="{695B0690-54C1-4A2D-ACF0-DB487F4C7EC3}" type="slidenum">
              <a:rPr lang="en-US" smtClean="0"/>
              <a:t>‹#›</a:t>
            </a:fld>
            <a:endParaRPr lang="en-US"/>
          </a:p>
        </p:txBody>
      </p:sp>
    </p:spTree>
    <p:extLst>
      <p:ext uri="{BB962C8B-B14F-4D97-AF65-F5344CB8AC3E}">
        <p14:creationId xmlns:p14="http://schemas.microsoft.com/office/powerpoint/2010/main" val="616226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ED097-DB77-38E1-F1F5-0D5D85B6D5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5B97FB-AEBD-2A71-0F24-83C15BBB67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724D2D-3A22-D072-8D68-FDBA1E1585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E91C99-D32C-22F2-011B-6ACD2031D620}"/>
              </a:ext>
            </a:extLst>
          </p:cNvPr>
          <p:cNvSpPr>
            <a:spLocks noGrp="1"/>
          </p:cNvSpPr>
          <p:nvPr>
            <p:ph type="dt" sz="half" idx="10"/>
          </p:nvPr>
        </p:nvSpPr>
        <p:spPr/>
        <p:txBody>
          <a:bodyPr/>
          <a:lstStyle/>
          <a:p>
            <a:fld id="{99EF7C0A-F7E5-44FF-B6A8-A2B1A35103F9}" type="datetimeFigureOut">
              <a:rPr lang="en-US" smtClean="0"/>
              <a:t>6/28/2025</a:t>
            </a:fld>
            <a:endParaRPr lang="en-US"/>
          </a:p>
        </p:txBody>
      </p:sp>
      <p:sp>
        <p:nvSpPr>
          <p:cNvPr id="6" name="Footer Placeholder 5">
            <a:extLst>
              <a:ext uri="{FF2B5EF4-FFF2-40B4-BE49-F238E27FC236}">
                <a16:creationId xmlns:a16="http://schemas.microsoft.com/office/drawing/2014/main" id="{CDFDF121-2499-7556-1F3B-3136C02107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EDFB08-DB8C-A2B5-38F3-FA9373EA1E11}"/>
              </a:ext>
            </a:extLst>
          </p:cNvPr>
          <p:cNvSpPr>
            <a:spLocks noGrp="1"/>
          </p:cNvSpPr>
          <p:nvPr>
            <p:ph type="sldNum" sz="quarter" idx="12"/>
          </p:nvPr>
        </p:nvSpPr>
        <p:spPr/>
        <p:txBody>
          <a:bodyPr/>
          <a:lstStyle/>
          <a:p>
            <a:fld id="{695B0690-54C1-4A2D-ACF0-DB487F4C7EC3}" type="slidenum">
              <a:rPr lang="en-US" smtClean="0"/>
              <a:t>‹#›</a:t>
            </a:fld>
            <a:endParaRPr lang="en-US"/>
          </a:p>
        </p:txBody>
      </p:sp>
    </p:spTree>
    <p:extLst>
      <p:ext uri="{BB962C8B-B14F-4D97-AF65-F5344CB8AC3E}">
        <p14:creationId xmlns:p14="http://schemas.microsoft.com/office/powerpoint/2010/main" val="1352685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320A-9C58-5E85-A371-AC303EFBB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0E9C50-6E2E-7ABC-E34F-DA269C9A34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33338C-ECEB-FB08-E51E-AC3BBA08AC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5562D4-DD4E-093B-93FC-5B89598FDE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BA3FDF-C5A9-05C1-2D43-BE943935AF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FA7C9A-A398-5595-80F1-867CBC5A43E5}"/>
              </a:ext>
            </a:extLst>
          </p:cNvPr>
          <p:cNvSpPr>
            <a:spLocks noGrp="1"/>
          </p:cNvSpPr>
          <p:nvPr>
            <p:ph type="dt" sz="half" idx="10"/>
          </p:nvPr>
        </p:nvSpPr>
        <p:spPr/>
        <p:txBody>
          <a:bodyPr/>
          <a:lstStyle/>
          <a:p>
            <a:fld id="{99EF7C0A-F7E5-44FF-B6A8-A2B1A35103F9}" type="datetimeFigureOut">
              <a:rPr lang="en-US" smtClean="0"/>
              <a:t>6/28/2025</a:t>
            </a:fld>
            <a:endParaRPr lang="en-US"/>
          </a:p>
        </p:txBody>
      </p:sp>
      <p:sp>
        <p:nvSpPr>
          <p:cNvPr id="8" name="Footer Placeholder 7">
            <a:extLst>
              <a:ext uri="{FF2B5EF4-FFF2-40B4-BE49-F238E27FC236}">
                <a16:creationId xmlns:a16="http://schemas.microsoft.com/office/drawing/2014/main" id="{3BD0A1C4-F7D3-0FE1-FC2C-4A53F38B7B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D65B64-388E-10BC-E462-6BE31C304E18}"/>
              </a:ext>
            </a:extLst>
          </p:cNvPr>
          <p:cNvSpPr>
            <a:spLocks noGrp="1"/>
          </p:cNvSpPr>
          <p:nvPr>
            <p:ph type="sldNum" sz="quarter" idx="12"/>
          </p:nvPr>
        </p:nvSpPr>
        <p:spPr/>
        <p:txBody>
          <a:bodyPr/>
          <a:lstStyle/>
          <a:p>
            <a:fld id="{695B0690-54C1-4A2D-ACF0-DB487F4C7EC3}" type="slidenum">
              <a:rPr lang="en-US" smtClean="0"/>
              <a:t>‹#›</a:t>
            </a:fld>
            <a:endParaRPr lang="en-US"/>
          </a:p>
        </p:txBody>
      </p:sp>
    </p:spTree>
    <p:extLst>
      <p:ext uri="{BB962C8B-B14F-4D97-AF65-F5344CB8AC3E}">
        <p14:creationId xmlns:p14="http://schemas.microsoft.com/office/powerpoint/2010/main" val="2548358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EFFC7-82C4-FC4E-AB3A-A7DAD8053E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1DF62B-73B0-8B28-E1CC-F96D463697DB}"/>
              </a:ext>
            </a:extLst>
          </p:cNvPr>
          <p:cNvSpPr>
            <a:spLocks noGrp="1"/>
          </p:cNvSpPr>
          <p:nvPr>
            <p:ph type="dt" sz="half" idx="10"/>
          </p:nvPr>
        </p:nvSpPr>
        <p:spPr/>
        <p:txBody>
          <a:bodyPr/>
          <a:lstStyle/>
          <a:p>
            <a:fld id="{99EF7C0A-F7E5-44FF-B6A8-A2B1A35103F9}" type="datetimeFigureOut">
              <a:rPr lang="en-US" smtClean="0"/>
              <a:t>6/28/2025</a:t>
            </a:fld>
            <a:endParaRPr lang="en-US"/>
          </a:p>
        </p:txBody>
      </p:sp>
      <p:sp>
        <p:nvSpPr>
          <p:cNvPr id="4" name="Footer Placeholder 3">
            <a:extLst>
              <a:ext uri="{FF2B5EF4-FFF2-40B4-BE49-F238E27FC236}">
                <a16:creationId xmlns:a16="http://schemas.microsoft.com/office/drawing/2014/main" id="{A47C3869-B132-1F63-3154-1E89578089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5D560D-FFD8-0837-DE1C-356B128B1484}"/>
              </a:ext>
            </a:extLst>
          </p:cNvPr>
          <p:cNvSpPr>
            <a:spLocks noGrp="1"/>
          </p:cNvSpPr>
          <p:nvPr>
            <p:ph type="sldNum" sz="quarter" idx="12"/>
          </p:nvPr>
        </p:nvSpPr>
        <p:spPr/>
        <p:txBody>
          <a:bodyPr/>
          <a:lstStyle/>
          <a:p>
            <a:fld id="{695B0690-54C1-4A2D-ACF0-DB487F4C7EC3}" type="slidenum">
              <a:rPr lang="en-US" smtClean="0"/>
              <a:t>‹#›</a:t>
            </a:fld>
            <a:endParaRPr lang="en-US"/>
          </a:p>
        </p:txBody>
      </p:sp>
    </p:spTree>
    <p:extLst>
      <p:ext uri="{BB962C8B-B14F-4D97-AF65-F5344CB8AC3E}">
        <p14:creationId xmlns:p14="http://schemas.microsoft.com/office/powerpoint/2010/main" val="297107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BACFBA-EA05-30E9-1D30-DDD4BDCE772E}"/>
              </a:ext>
            </a:extLst>
          </p:cNvPr>
          <p:cNvSpPr>
            <a:spLocks noGrp="1"/>
          </p:cNvSpPr>
          <p:nvPr>
            <p:ph type="dt" sz="half" idx="10"/>
          </p:nvPr>
        </p:nvSpPr>
        <p:spPr/>
        <p:txBody>
          <a:bodyPr/>
          <a:lstStyle/>
          <a:p>
            <a:fld id="{99EF7C0A-F7E5-44FF-B6A8-A2B1A35103F9}" type="datetimeFigureOut">
              <a:rPr lang="en-US" smtClean="0"/>
              <a:t>6/28/2025</a:t>
            </a:fld>
            <a:endParaRPr lang="en-US"/>
          </a:p>
        </p:txBody>
      </p:sp>
      <p:sp>
        <p:nvSpPr>
          <p:cNvPr id="3" name="Footer Placeholder 2">
            <a:extLst>
              <a:ext uri="{FF2B5EF4-FFF2-40B4-BE49-F238E27FC236}">
                <a16:creationId xmlns:a16="http://schemas.microsoft.com/office/drawing/2014/main" id="{316E6FDC-7C66-880C-5AD9-ED3A1A582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5114FB-97FF-76AB-5ED2-FD0B818192C7}"/>
              </a:ext>
            </a:extLst>
          </p:cNvPr>
          <p:cNvSpPr>
            <a:spLocks noGrp="1"/>
          </p:cNvSpPr>
          <p:nvPr>
            <p:ph type="sldNum" sz="quarter" idx="12"/>
          </p:nvPr>
        </p:nvSpPr>
        <p:spPr/>
        <p:txBody>
          <a:bodyPr/>
          <a:lstStyle/>
          <a:p>
            <a:fld id="{695B0690-54C1-4A2D-ACF0-DB487F4C7EC3}" type="slidenum">
              <a:rPr lang="en-US" smtClean="0"/>
              <a:t>‹#›</a:t>
            </a:fld>
            <a:endParaRPr lang="en-US"/>
          </a:p>
        </p:txBody>
      </p:sp>
    </p:spTree>
    <p:extLst>
      <p:ext uri="{BB962C8B-B14F-4D97-AF65-F5344CB8AC3E}">
        <p14:creationId xmlns:p14="http://schemas.microsoft.com/office/powerpoint/2010/main" val="405292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758E-DD85-3AA6-847B-D7026BB46D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3C7406-4F7A-8EC7-94CD-CF7E24E332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C5ABE9-9FE6-AB5E-BC57-96A19CF71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C2F34C-776C-CA3D-A3C2-2CAED057A99C}"/>
              </a:ext>
            </a:extLst>
          </p:cNvPr>
          <p:cNvSpPr>
            <a:spLocks noGrp="1"/>
          </p:cNvSpPr>
          <p:nvPr>
            <p:ph type="dt" sz="half" idx="10"/>
          </p:nvPr>
        </p:nvSpPr>
        <p:spPr/>
        <p:txBody>
          <a:bodyPr/>
          <a:lstStyle/>
          <a:p>
            <a:fld id="{99EF7C0A-F7E5-44FF-B6A8-A2B1A35103F9}" type="datetimeFigureOut">
              <a:rPr lang="en-US" smtClean="0"/>
              <a:t>6/28/2025</a:t>
            </a:fld>
            <a:endParaRPr lang="en-US"/>
          </a:p>
        </p:txBody>
      </p:sp>
      <p:sp>
        <p:nvSpPr>
          <p:cNvPr id="6" name="Footer Placeholder 5">
            <a:extLst>
              <a:ext uri="{FF2B5EF4-FFF2-40B4-BE49-F238E27FC236}">
                <a16:creationId xmlns:a16="http://schemas.microsoft.com/office/drawing/2014/main" id="{5BEBAD0C-CC11-6CAD-B82D-1F3433020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F83B23-8CEE-F232-A779-2ECF78673A29}"/>
              </a:ext>
            </a:extLst>
          </p:cNvPr>
          <p:cNvSpPr>
            <a:spLocks noGrp="1"/>
          </p:cNvSpPr>
          <p:nvPr>
            <p:ph type="sldNum" sz="quarter" idx="12"/>
          </p:nvPr>
        </p:nvSpPr>
        <p:spPr/>
        <p:txBody>
          <a:bodyPr/>
          <a:lstStyle/>
          <a:p>
            <a:fld id="{695B0690-54C1-4A2D-ACF0-DB487F4C7EC3}" type="slidenum">
              <a:rPr lang="en-US" smtClean="0"/>
              <a:t>‹#›</a:t>
            </a:fld>
            <a:endParaRPr lang="en-US"/>
          </a:p>
        </p:txBody>
      </p:sp>
    </p:spTree>
    <p:extLst>
      <p:ext uri="{BB962C8B-B14F-4D97-AF65-F5344CB8AC3E}">
        <p14:creationId xmlns:p14="http://schemas.microsoft.com/office/powerpoint/2010/main" val="466768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B3163-BE94-7D08-B6C5-57933D46E1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847987-C8F4-BDFA-1464-975A59AE18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9EA76-2FF7-DC47-A1CD-C2A11F4E61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F16E18-163E-8B0E-A1BB-D0228062097A}"/>
              </a:ext>
            </a:extLst>
          </p:cNvPr>
          <p:cNvSpPr>
            <a:spLocks noGrp="1"/>
          </p:cNvSpPr>
          <p:nvPr>
            <p:ph type="dt" sz="half" idx="10"/>
          </p:nvPr>
        </p:nvSpPr>
        <p:spPr/>
        <p:txBody>
          <a:bodyPr/>
          <a:lstStyle/>
          <a:p>
            <a:fld id="{99EF7C0A-F7E5-44FF-B6A8-A2B1A35103F9}" type="datetimeFigureOut">
              <a:rPr lang="en-US" smtClean="0"/>
              <a:t>6/28/2025</a:t>
            </a:fld>
            <a:endParaRPr lang="en-US"/>
          </a:p>
        </p:txBody>
      </p:sp>
      <p:sp>
        <p:nvSpPr>
          <p:cNvPr id="6" name="Footer Placeholder 5">
            <a:extLst>
              <a:ext uri="{FF2B5EF4-FFF2-40B4-BE49-F238E27FC236}">
                <a16:creationId xmlns:a16="http://schemas.microsoft.com/office/drawing/2014/main" id="{302FA9C2-AB61-4579-D33A-0D0F55B66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D47C0-3912-78B4-C8FE-683D65C26873}"/>
              </a:ext>
            </a:extLst>
          </p:cNvPr>
          <p:cNvSpPr>
            <a:spLocks noGrp="1"/>
          </p:cNvSpPr>
          <p:nvPr>
            <p:ph type="sldNum" sz="quarter" idx="12"/>
          </p:nvPr>
        </p:nvSpPr>
        <p:spPr/>
        <p:txBody>
          <a:bodyPr/>
          <a:lstStyle/>
          <a:p>
            <a:fld id="{695B0690-54C1-4A2D-ACF0-DB487F4C7EC3}" type="slidenum">
              <a:rPr lang="en-US" smtClean="0"/>
              <a:t>‹#›</a:t>
            </a:fld>
            <a:endParaRPr lang="en-US"/>
          </a:p>
        </p:txBody>
      </p:sp>
    </p:spTree>
    <p:extLst>
      <p:ext uri="{BB962C8B-B14F-4D97-AF65-F5344CB8AC3E}">
        <p14:creationId xmlns:p14="http://schemas.microsoft.com/office/powerpoint/2010/main" val="2890872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86642F-3FA2-B8D7-A133-7495A65C1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08B99-4919-9AD2-6B3E-F82D00F9C8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E1C9D-301A-EC6E-DA88-07EDC2BE8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EF7C0A-F7E5-44FF-B6A8-A2B1A35103F9}" type="datetimeFigureOut">
              <a:rPr lang="en-US" smtClean="0"/>
              <a:t>6/28/2025</a:t>
            </a:fld>
            <a:endParaRPr lang="en-US"/>
          </a:p>
        </p:txBody>
      </p:sp>
      <p:sp>
        <p:nvSpPr>
          <p:cNvPr id="5" name="Footer Placeholder 4">
            <a:extLst>
              <a:ext uri="{FF2B5EF4-FFF2-40B4-BE49-F238E27FC236}">
                <a16:creationId xmlns:a16="http://schemas.microsoft.com/office/drawing/2014/main" id="{CAE204EB-AD2B-C283-2360-8706085C7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73B8E7E-BF23-9C6D-0DA4-970C7AF22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5B0690-54C1-4A2D-ACF0-DB487F4C7EC3}" type="slidenum">
              <a:rPr lang="en-US" smtClean="0"/>
              <a:t>‹#›</a:t>
            </a:fld>
            <a:endParaRPr lang="en-US"/>
          </a:p>
        </p:txBody>
      </p:sp>
    </p:spTree>
    <p:extLst>
      <p:ext uri="{BB962C8B-B14F-4D97-AF65-F5344CB8AC3E}">
        <p14:creationId xmlns:p14="http://schemas.microsoft.com/office/powerpoint/2010/main" val="3237024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55D5-F18A-CD76-0D90-115C6DAAB0B6}"/>
              </a:ext>
            </a:extLst>
          </p:cNvPr>
          <p:cNvSpPr>
            <a:spLocks noGrp="1"/>
          </p:cNvSpPr>
          <p:nvPr>
            <p:ph type="title"/>
          </p:nvPr>
        </p:nvSpPr>
        <p:spPr>
          <a:xfrm>
            <a:off x="640080" y="325369"/>
            <a:ext cx="4368602" cy="1960631"/>
          </a:xfrm>
        </p:spPr>
        <p:txBody>
          <a:bodyPr anchor="b">
            <a:normAutofit fontScale="90000"/>
          </a:bodyPr>
          <a:lstStyle/>
          <a:p>
            <a:pPr algn="ctr"/>
            <a:br>
              <a:rPr lang="en-US" b="1" dirty="0"/>
            </a:br>
            <a:r>
              <a:rPr lang="en-US" sz="4900" b="1" dirty="0"/>
              <a:t>MLPA Annual Meeting</a:t>
            </a:r>
            <a:br>
              <a:rPr lang="en-US" sz="4900" b="1" dirty="0"/>
            </a:br>
            <a:r>
              <a:rPr lang="en-US" sz="4900" b="1" dirty="0"/>
              <a:t>2025</a:t>
            </a:r>
          </a:p>
        </p:txBody>
      </p:sp>
      <p:sp>
        <p:nvSpPr>
          <p:cNvPr id="12294" name="Content Placeholder 12293">
            <a:extLst>
              <a:ext uri="{FF2B5EF4-FFF2-40B4-BE49-F238E27FC236}">
                <a16:creationId xmlns:a16="http://schemas.microsoft.com/office/drawing/2014/main" id="{49863909-A986-76B4-5A06-973C78CE90E6}"/>
              </a:ext>
            </a:extLst>
          </p:cNvPr>
          <p:cNvSpPr>
            <a:spLocks noGrp="1"/>
          </p:cNvSpPr>
          <p:nvPr>
            <p:ph idx="1"/>
          </p:nvPr>
        </p:nvSpPr>
        <p:spPr>
          <a:xfrm>
            <a:off x="640080" y="2286000"/>
            <a:ext cx="4243589" cy="4246631"/>
          </a:xfrm>
        </p:spPr>
        <p:txBody>
          <a:bodyPr>
            <a:normAutofit fontScale="70000" lnSpcReduction="20000"/>
          </a:bodyPr>
          <a:lstStyle/>
          <a:p>
            <a:pPr marL="0" indent="0" algn="ctr">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US" sz="6300" b="1" dirty="0">
                <a:solidFill>
                  <a:srgbClr val="0070C0"/>
                </a:solidFill>
              </a:rPr>
              <a:t>WELCOME!</a:t>
            </a:r>
          </a:p>
          <a:p>
            <a:pPr marL="0" indent="0" algn="ctr">
              <a:buNone/>
            </a:pPr>
            <a:endParaRPr lang="en-US" sz="5400" b="1" dirty="0">
              <a:solidFill>
                <a:srgbClr val="0070C0"/>
              </a:solidFill>
            </a:endParaRPr>
          </a:p>
          <a:p>
            <a:pPr marL="0" indent="0" algn="ctr">
              <a:buNone/>
            </a:pPr>
            <a:r>
              <a:rPr lang="en-US" sz="3400" i="1" dirty="0">
                <a:solidFill>
                  <a:srgbClr val="0070C0"/>
                </a:solidFill>
                <a:latin typeface="Calibri" panose="020F0502020204030204" pitchFamily="34" charset="0"/>
                <a:ea typeface="Calibri" panose="020F0502020204030204" pitchFamily="34" charset="0"/>
                <a:cs typeface="Calibri" panose="020F0502020204030204" pitchFamily="34" charset="0"/>
              </a:rPr>
              <a:t>“Time wasted at the lake</a:t>
            </a:r>
          </a:p>
          <a:p>
            <a:pPr marL="0" indent="0" algn="ctr">
              <a:buNone/>
            </a:pPr>
            <a:r>
              <a:rPr lang="en-US" sz="3400" i="1" dirty="0">
                <a:solidFill>
                  <a:srgbClr val="0070C0"/>
                </a:solidFill>
                <a:latin typeface="Calibri" panose="020F0502020204030204" pitchFamily="34" charset="0"/>
                <a:ea typeface="Calibri" panose="020F0502020204030204" pitchFamily="34" charset="0"/>
                <a:cs typeface="Calibri" panose="020F0502020204030204" pitchFamily="34" charset="0"/>
              </a:rPr>
              <a:t> is time well spent.”</a:t>
            </a:r>
          </a:p>
          <a:p>
            <a:pPr marL="0" indent="0" algn="ctr">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en-US" sz="32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US" sz="4600" b="1" dirty="0">
                <a:latin typeface="Calibri" panose="020F0502020204030204" pitchFamily="34" charset="0"/>
                <a:ea typeface="Calibri" panose="020F0502020204030204" pitchFamily="34" charset="0"/>
                <a:cs typeface="Calibri" panose="020F0502020204030204" pitchFamily="34" charset="0"/>
              </a:rPr>
              <a:t>Tuftonboro Free Library</a:t>
            </a:r>
          </a:p>
          <a:p>
            <a:pPr marL="0" indent="0" algn="ctr">
              <a:buNone/>
            </a:pPr>
            <a:r>
              <a:rPr lang="en-US" sz="4600" dirty="0">
                <a:latin typeface="Calibri" panose="020F0502020204030204" pitchFamily="34" charset="0"/>
                <a:ea typeface="Calibri" panose="020F0502020204030204" pitchFamily="34" charset="0"/>
                <a:cs typeface="Calibri" panose="020F0502020204030204" pitchFamily="34" charset="0"/>
              </a:rPr>
              <a:t>June 28, 2025</a:t>
            </a:r>
          </a:p>
          <a:p>
            <a:pPr marL="0" indent="0">
              <a:buNone/>
            </a:pPr>
            <a:endParaRPr lang="en-US" sz="2200" dirty="0"/>
          </a:p>
        </p:txBody>
      </p:sp>
      <p:pic>
        <p:nvPicPr>
          <p:cNvPr id="12290" name="Picture 2" descr="No photo description available.">
            <a:extLst>
              <a:ext uri="{FF2B5EF4-FFF2-40B4-BE49-F238E27FC236}">
                <a16:creationId xmlns:a16="http://schemas.microsoft.com/office/drawing/2014/main" id="{E05F7810-82BB-DA60-FAC3-BD2CDCA36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227" r="-1" b="-1"/>
          <a:stretch/>
        </p:blipFill>
        <p:spPr bwMode="auto">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156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7597-2871-EBE0-B406-9E01C5AFECCE}"/>
              </a:ext>
            </a:extLst>
          </p:cNvPr>
          <p:cNvSpPr>
            <a:spLocks noGrp="1"/>
          </p:cNvSpPr>
          <p:nvPr>
            <p:ph type="title"/>
          </p:nvPr>
        </p:nvSpPr>
        <p:spPr>
          <a:xfrm>
            <a:off x="640080" y="325370"/>
            <a:ext cx="4368602" cy="746686"/>
          </a:xfrm>
        </p:spPr>
        <p:txBody>
          <a:bodyPr anchor="b">
            <a:normAutofit fontScale="90000"/>
          </a:bodyPr>
          <a:lstStyle/>
          <a:p>
            <a:pPr algn="ctr"/>
            <a:r>
              <a:rPr lang="en-US" b="1" dirty="0"/>
              <a:t>Nominations 2025</a:t>
            </a:r>
          </a:p>
        </p:txBody>
      </p:sp>
      <p:sp>
        <p:nvSpPr>
          <p:cNvPr id="3078" name="Content Placeholder 3077">
            <a:extLst>
              <a:ext uri="{FF2B5EF4-FFF2-40B4-BE49-F238E27FC236}">
                <a16:creationId xmlns:a16="http://schemas.microsoft.com/office/drawing/2014/main" id="{E81824C1-1D86-7508-9DD9-C135B00702BE}"/>
              </a:ext>
            </a:extLst>
          </p:cNvPr>
          <p:cNvSpPr>
            <a:spLocks noGrp="1"/>
          </p:cNvSpPr>
          <p:nvPr>
            <p:ph idx="1"/>
          </p:nvPr>
        </p:nvSpPr>
        <p:spPr>
          <a:xfrm>
            <a:off x="157656" y="1072056"/>
            <a:ext cx="6321972" cy="5675585"/>
          </a:xfrm>
        </p:spPr>
        <p:txBody>
          <a:bodyPr>
            <a:normAutofit fontScale="92500" lnSpcReduction="20000"/>
          </a:bodyPr>
          <a:lstStyle/>
          <a:p>
            <a:pPr marL="0" indent="0">
              <a:buNone/>
            </a:pPr>
            <a:r>
              <a:rPr lang="en-US" b="1" dirty="0"/>
              <a:t>Mirror Lake Protective Association</a:t>
            </a:r>
          </a:p>
          <a:p>
            <a:pPr marL="0" indent="0">
              <a:buNone/>
            </a:pPr>
            <a:r>
              <a:rPr lang="en-US" dirty="0"/>
              <a:t>                       </a:t>
            </a:r>
            <a:r>
              <a:rPr lang="en-US" b="1" dirty="0"/>
              <a:t>Officers</a:t>
            </a:r>
          </a:p>
          <a:p>
            <a:pPr marL="0" indent="0">
              <a:buNone/>
            </a:pPr>
            <a:r>
              <a:rPr lang="en-US" b="1" dirty="0"/>
              <a:t>President:</a:t>
            </a:r>
            <a:r>
              <a:rPr lang="en-US" dirty="0"/>
              <a:t>            Kathleen Sciarappa	</a:t>
            </a:r>
          </a:p>
          <a:p>
            <a:pPr marL="0" indent="0">
              <a:buNone/>
            </a:pPr>
            <a:r>
              <a:rPr lang="en-US" b="1" dirty="0"/>
              <a:t>Vice President:</a:t>
            </a:r>
            <a:r>
              <a:rPr lang="en-US" dirty="0"/>
              <a:t> Val Zanchuk </a:t>
            </a:r>
          </a:p>
          <a:p>
            <a:pPr marL="0" indent="0">
              <a:buNone/>
            </a:pPr>
            <a:r>
              <a:rPr lang="en-US" b="1" dirty="0"/>
              <a:t>Secretary:</a:t>
            </a:r>
            <a:r>
              <a:rPr lang="en-US" dirty="0"/>
              <a:t>            Fran O’Donoghue </a:t>
            </a:r>
          </a:p>
          <a:p>
            <a:pPr marL="0" indent="0">
              <a:buNone/>
            </a:pPr>
            <a:r>
              <a:rPr lang="en-US" b="1" dirty="0"/>
              <a:t>Treasurer:</a:t>
            </a:r>
            <a:r>
              <a:rPr lang="en-US" dirty="0"/>
              <a:t>            Gary Philbin</a:t>
            </a:r>
            <a:r>
              <a:rPr lang="en-US" b="1" dirty="0"/>
              <a:t> </a:t>
            </a:r>
            <a:endParaRPr lang="en-US" dirty="0"/>
          </a:p>
          <a:p>
            <a:pPr marL="0" indent="0">
              <a:buNone/>
            </a:pPr>
            <a:r>
              <a:rPr lang="en-US" b="1" dirty="0"/>
              <a:t>                    Directors</a:t>
            </a:r>
            <a:endParaRPr lang="en-US" dirty="0"/>
          </a:p>
          <a:p>
            <a:pPr marL="0" indent="0">
              <a:buNone/>
            </a:pPr>
            <a:r>
              <a:rPr lang="en-US" dirty="0"/>
              <a:t>     Dusty Davies           </a:t>
            </a:r>
            <a:r>
              <a:rPr lang="en-US" sz="2600" dirty="0"/>
              <a:t>2026</a:t>
            </a:r>
          </a:p>
          <a:p>
            <a:pPr marL="0" indent="0">
              <a:buNone/>
            </a:pPr>
            <a:r>
              <a:rPr lang="en-US" dirty="0"/>
              <a:t>     Larry Gil                      </a:t>
            </a:r>
            <a:r>
              <a:rPr lang="en-US" sz="2600" dirty="0"/>
              <a:t>2026</a:t>
            </a:r>
          </a:p>
          <a:p>
            <a:pPr marL="0" indent="0">
              <a:buNone/>
            </a:pPr>
            <a:r>
              <a:rPr lang="en-US" dirty="0"/>
              <a:t>     John Dawson           </a:t>
            </a:r>
            <a:r>
              <a:rPr lang="en-US" sz="2600" dirty="0"/>
              <a:t>2027</a:t>
            </a:r>
          </a:p>
          <a:p>
            <a:pPr marL="0" indent="0">
              <a:buNone/>
            </a:pPr>
            <a:r>
              <a:rPr lang="en-US" dirty="0"/>
              <a:t>     Ann Torregrossa     </a:t>
            </a:r>
            <a:r>
              <a:rPr lang="en-US" sz="2600" dirty="0"/>
              <a:t>2027</a:t>
            </a:r>
          </a:p>
          <a:p>
            <a:pPr marL="0" indent="0">
              <a:buNone/>
            </a:pPr>
            <a:r>
              <a:rPr lang="en-US" dirty="0"/>
              <a:t>     </a:t>
            </a:r>
            <a:r>
              <a:rPr lang="en-US" b="1" dirty="0"/>
              <a:t>Suzanne Maus       </a:t>
            </a:r>
            <a:r>
              <a:rPr lang="en-US" sz="2600" b="1" dirty="0"/>
              <a:t>2028</a:t>
            </a:r>
          </a:p>
          <a:p>
            <a:pPr marL="0" indent="0">
              <a:buNone/>
            </a:pPr>
            <a:r>
              <a:rPr lang="en-US" b="1" dirty="0"/>
              <a:t>     Steve Scapicchio </a:t>
            </a:r>
            <a:r>
              <a:rPr lang="en-US" sz="2600" b="1" dirty="0"/>
              <a:t>2028</a:t>
            </a:r>
          </a:p>
          <a:p>
            <a:pPr marL="0" indent="0">
              <a:buNone/>
            </a:pPr>
            <a:r>
              <a:rPr lang="en-US" sz="2200" dirty="0"/>
              <a:t> </a:t>
            </a:r>
          </a:p>
        </p:txBody>
      </p:sp>
      <p:pic>
        <p:nvPicPr>
          <p:cNvPr id="3074" name="Picture 2" descr="No photo description available.">
            <a:extLst>
              <a:ext uri="{FF2B5EF4-FFF2-40B4-BE49-F238E27FC236}">
                <a16:creationId xmlns:a16="http://schemas.microsoft.com/office/drawing/2014/main" id="{9679236E-8B31-677F-8717-D5E21C933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227" r="-1" b="-1"/>
          <a:stretch/>
        </p:blipFill>
        <p:spPr bwMode="auto">
          <a:xfrm>
            <a:off x="5708640" y="10"/>
            <a:ext cx="648336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D5B79D-49FA-A766-0F11-91421C97C102}"/>
              </a:ext>
            </a:extLst>
          </p:cNvPr>
          <p:cNvSpPr txBox="1"/>
          <p:nvPr/>
        </p:nvSpPr>
        <p:spPr>
          <a:xfrm>
            <a:off x="7772400" y="325370"/>
            <a:ext cx="4004441" cy="1569660"/>
          </a:xfrm>
          <a:prstGeom prst="rect">
            <a:avLst/>
          </a:prstGeom>
          <a:noFill/>
        </p:spPr>
        <p:txBody>
          <a:bodyPr wrap="square" rtlCol="0">
            <a:spAutoFit/>
          </a:bodyPr>
          <a:lstStyle/>
          <a:p>
            <a:pPr algn="ctr"/>
            <a:r>
              <a:rPr lang="en-US" sz="3200" b="1" dirty="0">
                <a:solidFill>
                  <a:schemeClr val="bg1"/>
                </a:solidFill>
              </a:rPr>
              <a:t>Mirror Lake</a:t>
            </a:r>
          </a:p>
          <a:p>
            <a:pPr algn="ctr"/>
            <a:r>
              <a:rPr lang="en-US" sz="3200" b="1" dirty="0">
                <a:solidFill>
                  <a:schemeClr val="bg1"/>
                </a:solidFill>
              </a:rPr>
              <a:t>Northern Lights</a:t>
            </a:r>
          </a:p>
          <a:p>
            <a:r>
              <a:rPr lang="en-US" sz="3200" b="1" dirty="0">
                <a:solidFill>
                  <a:schemeClr val="bg1"/>
                </a:solidFill>
              </a:rPr>
              <a:t>             2024</a:t>
            </a:r>
          </a:p>
        </p:txBody>
      </p:sp>
    </p:spTree>
    <p:extLst>
      <p:ext uri="{BB962C8B-B14F-4D97-AF65-F5344CB8AC3E}">
        <p14:creationId xmlns:p14="http://schemas.microsoft.com/office/powerpoint/2010/main" val="1776229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DB54-9B08-35EF-E2BC-DC5C951DE46C}"/>
              </a:ext>
            </a:extLst>
          </p:cNvPr>
          <p:cNvSpPr>
            <a:spLocks noGrp="1"/>
          </p:cNvSpPr>
          <p:nvPr>
            <p:ph type="title"/>
          </p:nvPr>
        </p:nvSpPr>
        <p:spPr>
          <a:xfrm>
            <a:off x="5297762" y="329184"/>
            <a:ext cx="6251110" cy="1783080"/>
          </a:xfrm>
        </p:spPr>
        <p:txBody>
          <a:bodyPr anchor="b">
            <a:normAutofit/>
          </a:bodyPr>
          <a:lstStyle/>
          <a:p>
            <a:pPr algn="ctr"/>
            <a:r>
              <a:rPr lang="en-US" sz="5400" b="1" dirty="0">
                <a:latin typeface="Calibri" panose="020F0502020204030204" pitchFamily="34" charset="0"/>
                <a:ea typeface="Calibri" panose="020F0502020204030204" pitchFamily="34" charset="0"/>
                <a:cs typeface="Calibri" panose="020F0502020204030204" pitchFamily="34" charset="0"/>
              </a:rPr>
              <a:t>Spirit of New Hampshire Award</a:t>
            </a:r>
            <a:endParaRPr lang="en-US" sz="5400" dirty="0"/>
          </a:p>
        </p:txBody>
      </p:sp>
      <p:pic>
        <p:nvPicPr>
          <p:cNvPr id="4" name="Content Placeholder 4" descr="A person holding a paper&#10;&#10;AI-generated content may be incorrect.">
            <a:extLst>
              <a:ext uri="{FF2B5EF4-FFF2-40B4-BE49-F238E27FC236}">
                <a16:creationId xmlns:a16="http://schemas.microsoft.com/office/drawing/2014/main" id="{80824993-6A14-A09C-AB59-C4B58AF2A6E6}"/>
              </a:ext>
            </a:extLst>
          </p:cNvPr>
          <p:cNvPicPr>
            <a:picLocks noChangeAspect="1"/>
          </p:cNvPicPr>
          <p:nvPr/>
        </p:nvPicPr>
        <p:blipFill>
          <a:blip r:embed="rId3">
            <a:extLst>
              <a:ext uri="{28A0092B-C50C-407E-A947-70E740481C1C}">
                <a14:useLocalDpi xmlns:a14="http://schemas.microsoft.com/office/drawing/2010/main" val="0"/>
              </a:ext>
            </a:extLst>
          </a:blip>
          <a:srcRect t="3064" r="-1" b="3063"/>
          <a:stretch/>
        </p:blipFill>
        <p:spPr>
          <a:xfrm>
            <a:off x="0" y="10"/>
            <a:ext cx="4969149"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Content Placeholder 7">
            <a:extLst>
              <a:ext uri="{FF2B5EF4-FFF2-40B4-BE49-F238E27FC236}">
                <a16:creationId xmlns:a16="http://schemas.microsoft.com/office/drawing/2014/main" id="{E301F722-1F08-4533-939E-2954536F53E0}"/>
              </a:ext>
            </a:extLst>
          </p:cNvPr>
          <p:cNvSpPr>
            <a:spLocks noGrp="1"/>
          </p:cNvSpPr>
          <p:nvPr>
            <p:ph idx="1"/>
          </p:nvPr>
        </p:nvSpPr>
        <p:spPr>
          <a:xfrm>
            <a:off x="5609230" y="2706624"/>
            <a:ext cx="5939642" cy="4151376"/>
          </a:xfrm>
        </p:spPr>
        <p:txBody>
          <a:bodyPr>
            <a:normAutofit/>
          </a:bodyPr>
          <a:lstStyle/>
          <a:p>
            <a:pPr marL="0" indent="0" algn="ctr">
              <a:buNone/>
            </a:pPr>
            <a:r>
              <a:rPr lang="en-US" sz="2400" b="1" dirty="0"/>
              <a:t>Weed Watchers 2024</a:t>
            </a:r>
          </a:p>
          <a:p>
            <a:r>
              <a:rPr lang="en-US" sz="2400" dirty="0"/>
              <a:t>Claudia and Tom Bissett</a:t>
            </a:r>
          </a:p>
          <a:p>
            <a:r>
              <a:rPr lang="en-US" sz="2400" dirty="0"/>
              <a:t>Jeanne Freeze</a:t>
            </a:r>
          </a:p>
          <a:p>
            <a:r>
              <a:rPr lang="en-US" sz="2400" dirty="0"/>
              <a:t>Alan Hardiman</a:t>
            </a:r>
          </a:p>
          <a:p>
            <a:r>
              <a:rPr lang="en-US" sz="2400" dirty="0"/>
              <a:t>Sharon Koning</a:t>
            </a:r>
          </a:p>
          <a:p>
            <a:r>
              <a:rPr lang="en-US" sz="2400" dirty="0"/>
              <a:t>Kip Lachner</a:t>
            </a:r>
          </a:p>
          <a:p>
            <a:r>
              <a:rPr lang="en-US" sz="2400" dirty="0"/>
              <a:t>Norma Milne</a:t>
            </a:r>
          </a:p>
          <a:p>
            <a:r>
              <a:rPr lang="en-US" sz="2400" dirty="0"/>
              <a:t>Glenda Philbin</a:t>
            </a:r>
          </a:p>
          <a:p>
            <a:r>
              <a:rPr lang="en-US" sz="2400" dirty="0"/>
              <a:t>Tiina Urv</a:t>
            </a:r>
          </a:p>
          <a:p>
            <a:endParaRPr lang="en-US" sz="2200" dirty="0"/>
          </a:p>
        </p:txBody>
      </p:sp>
    </p:spTree>
    <p:extLst>
      <p:ext uri="{BB962C8B-B14F-4D97-AF65-F5344CB8AC3E}">
        <p14:creationId xmlns:p14="http://schemas.microsoft.com/office/powerpoint/2010/main" val="3362404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1552D-939E-F9A3-4975-1845527A81E6}"/>
              </a:ext>
            </a:extLst>
          </p:cNvPr>
          <p:cNvSpPr>
            <a:spLocks noGrp="1"/>
          </p:cNvSpPr>
          <p:nvPr>
            <p:ph type="title"/>
          </p:nvPr>
        </p:nvSpPr>
        <p:spPr/>
        <p:txBody>
          <a:bodyPr/>
          <a:lstStyle/>
          <a:p>
            <a:pPr algn="ctr"/>
            <a:r>
              <a:rPr lang="en-US" b="1" dirty="0"/>
              <a:t>NH Legislative Session 2025</a:t>
            </a:r>
            <a:br>
              <a:rPr lang="en-US" b="1" dirty="0"/>
            </a:br>
            <a:endParaRPr lang="en-US" sz="3200" dirty="0"/>
          </a:p>
        </p:txBody>
      </p:sp>
      <p:sp>
        <p:nvSpPr>
          <p:cNvPr id="3" name="Content Placeholder 2">
            <a:extLst>
              <a:ext uri="{FF2B5EF4-FFF2-40B4-BE49-F238E27FC236}">
                <a16:creationId xmlns:a16="http://schemas.microsoft.com/office/drawing/2014/main" id="{BAECF5AC-2037-E674-FC29-4928C60E1F44}"/>
              </a:ext>
            </a:extLst>
          </p:cNvPr>
          <p:cNvSpPr>
            <a:spLocks noGrp="1"/>
          </p:cNvSpPr>
          <p:nvPr>
            <p:ph idx="1"/>
          </p:nvPr>
        </p:nvSpPr>
        <p:spPr>
          <a:xfrm>
            <a:off x="1" y="1825624"/>
            <a:ext cx="12366884" cy="5032375"/>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Marilyn Edelhoch, MLPA</a:t>
            </a:r>
          </a:p>
          <a:p>
            <a:pPr marL="342900" marR="0" lvl="0" indent="-342900">
              <a:lnSpc>
                <a:spcPct val="107000"/>
              </a:lnSpc>
              <a:spcBef>
                <a:spcPts val="0"/>
              </a:spcBef>
              <a:spcAft>
                <a:spcPts val="0"/>
              </a:spcAft>
              <a:buFont typeface="Symbol" panose="05050102010706020507" pitchFamily="18" charset="2"/>
              <a:buChar char=""/>
            </a:pPr>
            <a:r>
              <a:rPr lang="en-US" sz="3200" kern="100" dirty="0">
                <a:latin typeface="Aptos" panose="020B0004020202020204" pitchFamily="34" charset="0"/>
                <a:ea typeface="Aptos" panose="020B0004020202020204" pitchFamily="34" charset="0"/>
                <a:cs typeface="Times New Roman" panose="02020603050405020304" pitchFamily="18" charset="0"/>
              </a:rPr>
              <a:t>Andrea LaMoreaux, NH LAKES</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Septic systems</a:t>
            </a:r>
          </a:p>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Shoreland Water Quality Protection Act</a:t>
            </a:r>
          </a:p>
          <a:p>
            <a:pPr marL="342900" marR="0" lvl="0" indent="-342900">
              <a:lnSpc>
                <a:spcPct val="107000"/>
              </a:lnSpc>
              <a:spcBef>
                <a:spcPts val="0"/>
              </a:spcBef>
              <a:spcAft>
                <a:spcPts val="0"/>
              </a:spcAft>
              <a:buFont typeface="Symbol" panose="05050102010706020507" pitchFamily="18" charset="2"/>
              <a:buChar char=""/>
            </a:pP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0000"/>
              </a:lnSpc>
              <a:spcBef>
                <a:spcPts val="0"/>
              </a:spcBef>
              <a:spcAft>
                <a:spcPts val="800"/>
              </a:spcAft>
              <a:buNone/>
            </a:pPr>
            <a:r>
              <a:rPr lang="en-US" sz="2800" kern="100" dirty="0">
                <a:latin typeface="Aptos" panose="020B0004020202020204" pitchFamily="34" charset="0"/>
                <a:ea typeface="Aptos" panose="020B0004020202020204" pitchFamily="34" charset="0"/>
                <a:cs typeface="Times New Roman" panose="02020603050405020304" pitchFamily="18" charset="0"/>
              </a:rPr>
              <a:t> </a:t>
            </a:r>
            <a:endParaRPr lang="en-US" dirty="0"/>
          </a:p>
        </p:txBody>
      </p:sp>
      <p:pic>
        <p:nvPicPr>
          <p:cNvPr id="4" name="Picture 6" descr="New Hampshire General Court - Wikipedia">
            <a:extLst>
              <a:ext uri="{FF2B5EF4-FFF2-40B4-BE49-F238E27FC236}">
                <a16:creationId xmlns:a16="http://schemas.microsoft.com/office/drawing/2014/main" id="{1C05816D-9BCD-D636-F277-76D5577E7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970" y="1486177"/>
            <a:ext cx="3496797" cy="34967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A57ADB4A-6D99-6CAC-F9FB-4968F498F2C4}"/>
              </a:ext>
            </a:extLst>
          </p:cNvPr>
          <p:cNvGraphicFramePr>
            <a:graphicFrameLocks noGrp="1"/>
          </p:cNvGraphicFramePr>
          <p:nvPr/>
        </p:nvGraphicFramePr>
        <p:xfrm>
          <a:off x="838200" y="5117910"/>
          <a:ext cx="10515600" cy="996286"/>
        </p:xfrm>
        <a:graphic>
          <a:graphicData uri="http://schemas.openxmlformats.org/drawingml/2006/table">
            <a:tbl>
              <a:tblPr/>
              <a:tblGrid>
                <a:gridCol w="10515600">
                  <a:extLst>
                    <a:ext uri="{9D8B030D-6E8A-4147-A177-3AD203B41FA5}">
                      <a16:colId xmlns:a16="http://schemas.microsoft.com/office/drawing/2014/main" val="702788706"/>
                    </a:ext>
                  </a:extLst>
                </a:gridCol>
              </a:tblGrid>
              <a:tr h="996286">
                <a:tc>
                  <a:txBody>
                    <a:bodyPr/>
                    <a:lstStyle/>
                    <a:p>
                      <a:endParaRPr lang="en-US" b="1" dirty="0">
                        <a:effectLst/>
                        <a:latin typeface="Helvetica Neue"/>
                      </a:endParaRPr>
                    </a:p>
                    <a:p>
                      <a:endParaRPr lang="en-US" dirty="0">
                        <a:effectLst/>
                        <a:latin typeface="Helvetica Neue"/>
                      </a:endParaRPr>
                    </a:p>
                  </a:txBody>
                  <a:tcPr>
                    <a:lnL>
                      <a:noFill/>
                    </a:lnL>
                    <a:lnR>
                      <a:noFill/>
                    </a:lnR>
                    <a:lnT>
                      <a:noFill/>
                    </a:lnT>
                    <a:lnB>
                      <a:noFill/>
                    </a:lnB>
                    <a:solidFill>
                      <a:srgbClr val="FFFFFF"/>
                    </a:solidFill>
                  </a:tcPr>
                </a:tc>
                <a:extLst>
                  <a:ext uri="{0D108BD9-81ED-4DB2-BD59-A6C34878D82A}">
                    <a16:rowId xmlns:a16="http://schemas.microsoft.com/office/drawing/2014/main" val="3997174174"/>
                  </a:ext>
                </a:extLst>
              </a:tr>
            </a:tbl>
          </a:graphicData>
        </a:graphic>
      </p:graphicFrame>
    </p:spTree>
    <p:extLst>
      <p:ext uri="{BB962C8B-B14F-4D97-AF65-F5344CB8AC3E}">
        <p14:creationId xmlns:p14="http://schemas.microsoft.com/office/powerpoint/2010/main" val="2761784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F1E3-F1B0-210E-3DEB-2432EBA6B5A5}"/>
              </a:ext>
            </a:extLst>
          </p:cNvPr>
          <p:cNvSpPr>
            <a:spLocks noGrp="1"/>
          </p:cNvSpPr>
          <p:nvPr>
            <p:ph type="title"/>
          </p:nvPr>
        </p:nvSpPr>
        <p:spPr>
          <a:xfrm>
            <a:off x="640080" y="325369"/>
            <a:ext cx="4368602" cy="1130735"/>
          </a:xfrm>
        </p:spPr>
        <p:txBody>
          <a:bodyPr vert="horz" lIns="91440" tIns="45720" rIns="91440" bIns="45720" rtlCol="0" anchor="b">
            <a:normAutofit fontScale="90000"/>
          </a:bodyPr>
          <a:lstStyle/>
          <a:p>
            <a:pPr algn="ctr"/>
            <a:r>
              <a:rPr lang="en-US" sz="4200" b="1" dirty="0"/>
              <a:t>Cyanobacteria</a:t>
            </a:r>
            <a:br>
              <a:rPr lang="en-US" sz="4200" b="1" dirty="0"/>
            </a:br>
            <a:r>
              <a:rPr lang="en-US" sz="4200" b="1" dirty="0"/>
              <a:t>Decades </a:t>
            </a:r>
          </a:p>
        </p:txBody>
      </p:sp>
      <p:sp>
        <p:nvSpPr>
          <p:cNvPr id="3" name="Content Placeholder 2">
            <a:extLst>
              <a:ext uri="{FF2B5EF4-FFF2-40B4-BE49-F238E27FC236}">
                <a16:creationId xmlns:a16="http://schemas.microsoft.com/office/drawing/2014/main" id="{E753903D-EA8B-0710-0277-F58E507ECF19}"/>
              </a:ext>
            </a:extLst>
          </p:cNvPr>
          <p:cNvSpPr>
            <a:spLocks noGrp="1"/>
          </p:cNvSpPr>
          <p:nvPr>
            <p:ph sz="half" idx="1"/>
          </p:nvPr>
        </p:nvSpPr>
        <p:spPr>
          <a:xfrm>
            <a:off x="315310" y="1456104"/>
            <a:ext cx="5780690" cy="4737463"/>
          </a:xfrm>
        </p:spPr>
        <p:txBody>
          <a:bodyPr vert="horz" lIns="91440" tIns="45720" rIns="91440" bIns="45720" rtlCol="0">
            <a:normAutofit/>
          </a:bodyPr>
          <a:lstStyle/>
          <a:p>
            <a:endParaRPr lang="en-US" sz="3200" dirty="0"/>
          </a:p>
          <a:p>
            <a:r>
              <a:rPr lang="en-US" sz="3200" b="1" dirty="0"/>
              <a:t>1970 </a:t>
            </a:r>
            <a:r>
              <a:rPr lang="en-US" sz="3200" dirty="0"/>
              <a:t>Phosphorus</a:t>
            </a:r>
          </a:p>
          <a:p>
            <a:r>
              <a:rPr lang="en-US" sz="3200" b="1" dirty="0"/>
              <a:t>1980</a:t>
            </a:r>
            <a:r>
              <a:rPr lang="en-US" sz="3200" dirty="0"/>
              <a:t> Toxins</a:t>
            </a:r>
          </a:p>
          <a:p>
            <a:r>
              <a:rPr lang="en-US" sz="3200" b="1" dirty="0"/>
              <a:t>1990</a:t>
            </a:r>
            <a:r>
              <a:rPr lang="en-US" sz="3200" dirty="0"/>
              <a:t> Chronic exposure</a:t>
            </a:r>
          </a:p>
          <a:p>
            <a:r>
              <a:rPr lang="en-US" sz="3200" b="1" dirty="0"/>
              <a:t>2000</a:t>
            </a:r>
            <a:r>
              <a:rPr lang="en-US" sz="3200" dirty="0"/>
              <a:t> Monitoring/management</a:t>
            </a:r>
          </a:p>
          <a:p>
            <a:r>
              <a:rPr lang="en-US" sz="3200" b="1" dirty="0"/>
              <a:t>2010 </a:t>
            </a:r>
            <a:r>
              <a:rPr lang="en-US" sz="3200" dirty="0"/>
              <a:t>Climate change</a:t>
            </a:r>
          </a:p>
          <a:p>
            <a:r>
              <a:rPr lang="en-US" sz="3200" b="1" dirty="0"/>
              <a:t>2020 </a:t>
            </a:r>
            <a:r>
              <a:rPr lang="en-US" sz="3200" dirty="0"/>
              <a:t>Public Awareness</a:t>
            </a:r>
          </a:p>
          <a:p>
            <a:r>
              <a:rPr lang="en-US" sz="3200" b="1" dirty="0"/>
              <a:t>2025 </a:t>
            </a:r>
            <a:r>
              <a:rPr lang="en-US" sz="3200" dirty="0"/>
              <a:t>Lake Management</a:t>
            </a:r>
          </a:p>
        </p:txBody>
      </p:sp>
      <p:pic>
        <p:nvPicPr>
          <p:cNvPr id="7170" name="Picture 2" descr="TIME Special Edition - 1970s: &quot;Me&quot; Decade, Life Before Digital Age, People,  Politics, Movements, Pop Culture, Vietnam War, Space Race, Paul McCartney,  ...">
            <a:extLst>
              <a:ext uri="{FF2B5EF4-FFF2-40B4-BE49-F238E27FC236}">
                <a16:creationId xmlns:a16="http://schemas.microsoft.com/office/drawing/2014/main" id="{224625DA-89C4-CAF1-3E15-0367FD03083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8802" r="-1" b="17919"/>
          <a:stretch>
            <a:fillRect/>
          </a:stretch>
        </p:blipFill>
        <p:spPr bwMode="auto">
          <a:xfrm>
            <a:off x="6251310" y="311211"/>
            <a:ext cx="6254477" cy="623557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81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86" y="325369"/>
            <a:ext cx="4819496" cy="886053"/>
          </a:xfrm>
        </p:spPr>
        <p:txBody>
          <a:bodyPr anchor="b">
            <a:normAutofit/>
          </a:bodyPr>
          <a:lstStyle/>
          <a:p>
            <a:pPr algn="ctr"/>
            <a:r>
              <a:rPr lang="en-US" b="1" dirty="0"/>
              <a:t>55 Years of Study</a:t>
            </a:r>
          </a:p>
        </p:txBody>
      </p:sp>
      <p:sp>
        <p:nvSpPr>
          <p:cNvPr id="9" name="Content Placeholder 8">
            <a:extLst>
              <a:ext uri="{FF2B5EF4-FFF2-40B4-BE49-F238E27FC236}">
                <a16:creationId xmlns:a16="http://schemas.microsoft.com/office/drawing/2014/main" id="{41CF44B2-4CCE-3A3A-C893-1356B52BE3F5}"/>
              </a:ext>
            </a:extLst>
          </p:cNvPr>
          <p:cNvSpPr>
            <a:spLocks noGrp="1"/>
          </p:cNvSpPr>
          <p:nvPr>
            <p:ph idx="1"/>
          </p:nvPr>
        </p:nvSpPr>
        <p:spPr>
          <a:xfrm>
            <a:off x="0" y="1536791"/>
            <a:ext cx="5675586" cy="4656776"/>
          </a:xfrm>
        </p:spPr>
        <p:txBody>
          <a:bodyPr>
            <a:normAutofit/>
          </a:bodyPr>
          <a:lstStyle/>
          <a:p>
            <a:pPr marL="457200" indent="-457200">
              <a:buAutoNum type="arabicPeriod"/>
            </a:pPr>
            <a:r>
              <a:rPr lang="en-US" sz="3200" dirty="0"/>
              <a:t>Monitor!</a:t>
            </a:r>
          </a:p>
          <a:p>
            <a:pPr marL="457200" indent="-457200">
              <a:buAutoNum type="arabicPeriod"/>
            </a:pPr>
            <a:r>
              <a:rPr lang="en-US" sz="3200" dirty="0"/>
              <a:t>Property Value</a:t>
            </a:r>
          </a:p>
          <a:p>
            <a:pPr marL="457200" indent="-457200">
              <a:buAutoNum type="arabicPeriod"/>
            </a:pPr>
            <a:r>
              <a:rPr lang="en-US" sz="3200" dirty="0"/>
              <a:t>Detect Invasives Early-- </a:t>
            </a:r>
          </a:p>
          <a:p>
            <a:pPr marL="0" indent="0">
              <a:buNone/>
            </a:pPr>
            <a:r>
              <a:rPr lang="en-US" sz="3200" dirty="0"/>
              <a:t>     Respond Rapidly</a:t>
            </a:r>
          </a:p>
          <a:p>
            <a:pPr marL="0" indent="0">
              <a:buNone/>
            </a:pPr>
            <a:r>
              <a:rPr lang="en-US" sz="3200" dirty="0"/>
              <a:t>4. Funding</a:t>
            </a:r>
          </a:p>
          <a:p>
            <a:pPr marL="0" indent="0">
              <a:buNone/>
            </a:pPr>
            <a:r>
              <a:rPr lang="en-US" sz="3200" dirty="0"/>
              <a:t>5. Manage Watershed Input</a:t>
            </a:r>
          </a:p>
          <a:p>
            <a:pPr marL="0" indent="0">
              <a:buNone/>
            </a:pPr>
            <a:r>
              <a:rPr lang="en-US" sz="3200" dirty="0"/>
              <a:t>     (Keep nutrients out of lake)</a:t>
            </a:r>
          </a:p>
        </p:txBody>
      </p:sp>
      <p:pic>
        <p:nvPicPr>
          <p:cNvPr id="4" name="Content Placeholder 3" descr="good news.jpg"/>
          <p:cNvPicPr>
            <a:picLocks noChangeAspect="1"/>
          </p:cNvPicPr>
          <p:nvPr/>
        </p:nvPicPr>
        <p:blipFill>
          <a:blip r:embed="rId3" cstate="print"/>
          <a:srcRect l="18340" r="15208"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p:cNvSpPr>
            <a:spLocks noGrp="1"/>
          </p:cNvSpPr>
          <p:nvPr>
            <p:ph type="sldNum" sz="quarter" idx="12"/>
          </p:nvPr>
        </p:nvSpPr>
        <p:spPr>
          <a:xfrm>
            <a:off x="10439400" y="6356350"/>
            <a:ext cx="914400" cy="365125"/>
          </a:xfrm>
        </p:spPr>
        <p:txBody>
          <a:bodyPr>
            <a:normAutofit/>
          </a:bodyPr>
          <a:lstStyle/>
          <a:p>
            <a:pPr>
              <a:spcAft>
                <a:spcPts val="600"/>
              </a:spcAft>
            </a:pPr>
            <a:fld id="{D0E84D69-14A3-4588-877D-45721067554B}" type="slidenum">
              <a:rPr lang="en-US">
                <a:solidFill>
                  <a:srgbClr val="FFFFFF"/>
                </a:solidFill>
              </a:rPr>
              <a:pPr>
                <a:spcAft>
                  <a:spcPts val="600"/>
                </a:spcAft>
              </a:pPr>
              <a:t>14</a:t>
            </a:fld>
            <a:endParaRPr lang="en-US">
              <a:solidFill>
                <a:srgbClr val="FFFFFF"/>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BD73-7808-7E73-3F5A-E84392053D7A}"/>
              </a:ext>
            </a:extLst>
          </p:cNvPr>
          <p:cNvSpPr>
            <a:spLocks noGrp="1"/>
          </p:cNvSpPr>
          <p:nvPr>
            <p:ph type="title"/>
          </p:nvPr>
        </p:nvSpPr>
        <p:spPr>
          <a:xfrm>
            <a:off x="140677" y="207266"/>
            <a:ext cx="5667164" cy="2395169"/>
          </a:xfrm>
        </p:spPr>
        <p:txBody>
          <a:bodyPr anchor="b">
            <a:normAutofit fontScale="90000"/>
          </a:bodyPr>
          <a:lstStyle/>
          <a:p>
            <a:pPr algn="ctr"/>
            <a:r>
              <a:rPr lang="en-US" sz="4200" b="1" dirty="0"/>
              <a:t>NHCWSRF       </a:t>
            </a:r>
            <a:r>
              <a:rPr lang="en-US" sz="3600" b="1" dirty="0" err="1"/>
              <a:t>NHC</a:t>
            </a:r>
            <a:r>
              <a:rPr lang="en-US" sz="2000" b="1" dirty="0" err="1"/>
              <a:t>lean</a:t>
            </a:r>
            <a:r>
              <a:rPr lang="en-US" sz="3600" b="1" dirty="0" err="1"/>
              <a:t>W</a:t>
            </a:r>
            <a:r>
              <a:rPr lang="en-US" sz="2000" b="1" dirty="0" err="1"/>
              <a:t>ater</a:t>
            </a:r>
            <a:r>
              <a:rPr lang="en-US" sz="3600" b="1" dirty="0" err="1"/>
              <a:t>S</a:t>
            </a:r>
            <a:r>
              <a:rPr lang="en-US" sz="2000" b="1" dirty="0" err="1"/>
              <a:t>tate</a:t>
            </a:r>
            <a:r>
              <a:rPr lang="en-US" sz="3600" b="1" dirty="0" err="1"/>
              <a:t>R</a:t>
            </a:r>
            <a:r>
              <a:rPr lang="en-US" sz="2000" b="1" dirty="0" err="1"/>
              <a:t>evolving</a:t>
            </a:r>
            <a:r>
              <a:rPr lang="en-US" sz="3600" b="1" dirty="0" err="1"/>
              <a:t>F</a:t>
            </a:r>
            <a:r>
              <a:rPr lang="en-US" sz="2000" b="1" dirty="0" err="1"/>
              <a:t>und</a:t>
            </a:r>
            <a:r>
              <a:rPr lang="en-US" sz="4200" b="1" dirty="0"/>
              <a:t> </a:t>
            </a:r>
            <a:br>
              <a:rPr lang="en-US" sz="4200" b="1" dirty="0"/>
            </a:br>
            <a:r>
              <a:rPr lang="en-US" sz="4200" b="1" dirty="0"/>
              <a:t>Mirror Lake Tasks</a:t>
            </a:r>
            <a:br>
              <a:rPr lang="en-US" sz="4200" b="1" dirty="0"/>
            </a:br>
            <a:r>
              <a:rPr lang="en-US" b="1" dirty="0">
                <a:solidFill>
                  <a:schemeClr val="accent6">
                    <a:lumMod val="75000"/>
                  </a:schemeClr>
                </a:solidFill>
              </a:rPr>
              <a:t>$100,000 </a:t>
            </a:r>
            <a:br>
              <a:rPr lang="en-US" b="1" dirty="0">
                <a:solidFill>
                  <a:schemeClr val="accent6">
                    <a:lumMod val="75000"/>
                  </a:schemeClr>
                </a:solidFill>
              </a:rPr>
            </a:br>
            <a:r>
              <a:rPr lang="en-US" sz="3600" b="1" dirty="0">
                <a:solidFill>
                  <a:schemeClr val="accent6">
                    <a:lumMod val="75000"/>
                  </a:schemeClr>
                </a:solidFill>
              </a:rPr>
              <a:t>NH Governor’s Council</a:t>
            </a:r>
          </a:p>
        </p:txBody>
      </p:sp>
      <p:sp>
        <p:nvSpPr>
          <p:cNvPr id="3" name="Content Placeholder 2">
            <a:extLst>
              <a:ext uri="{FF2B5EF4-FFF2-40B4-BE49-F238E27FC236}">
                <a16:creationId xmlns:a16="http://schemas.microsoft.com/office/drawing/2014/main" id="{7F6B827D-2B01-AA3A-7F93-A7BCEF706C97}"/>
              </a:ext>
            </a:extLst>
          </p:cNvPr>
          <p:cNvSpPr>
            <a:spLocks noGrp="1"/>
          </p:cNvSpPr>
          <p:nvPr>
            <p:ph idx="1"/>
          </p:nvPr>
        </p:nvSpPr>
        <p:spPr>
          <a:xfrm>
            <a:off x="0" y="2809701"/>
            <a:ext cx="5807841" cy="3841033"/>
          </a:xfrm>
        </p:spPr>
        <p:txBody>
          <a:bodyPr>
            <a:normAutofit/>
          </a:bodyPr>
          <a:lstStyle/>
          <a:p>
            <a:pPr marL="0" indent="0">
              <a:buNone/>
            </a:pPr>
            <a:r>
              <a:rPr lang="en-US" sz="2200" dirty="0"/>
              <a:t>1. </a:t>
            </a:r>
            <a:r>
              <a:rPr lang="en-US" dirty="0"/>
              <a:t>Management &amp; Meetings </a:t>
            </a:r>
          </a:p>
          <a:p>
            <a:pPr marL="0" indent="0">
              <a:buNone/>
            </a:pPr>
            <a:r>
              <a:rPr lang="en-US" dirty="0"/>
              <a:t>2. Shoreline survey </a:t>
            </a:r>
          </a:p>
          <a:p>
            <a:pPr marL="0" indent="0">
              <a:buNone/>
            </a:pPr>
            <a:r>
              <a:rPr lang="en-US" dirty="0"/>
              <a:t>3. Watershed Survey &amp; Engineering</a:t>
            </a:r>
          </a:p>
          <a:p>
            <a:pPr marL="0" indent="0">
              <a:buNone/>
            </a:pPr>
            <a:r>
              <a:rPr lang="en-US" dirty="0"/>
              <a:t>      Design </a:t>
            </a:r>
          </a:p>
          <a:p>
            <a:pPr marL="0" indent="0">
              <a:buNone/>
            </a:pPr>
            <a:r>
              <a:rPr lang="en-US" dirty="0"/>
              <a:t>4. Water Quality Testing and Analysis </a:t>
            </a:r>
          </a:p>
          <a:p>
            <a:pPr marL="0" indent="0">
              <a:buNone/>
            </a:pPr>
            <a:r>
              <a:rPr lang="en-US" dirty="0"/>
              <a:t>5. Action Plan &amp; In-Lake Restoration </a:t>
            </a:r>
          </a:p>
        </p:txBody>
      </p:sp>
      <p:pic>
        <p:nvPicPr>
          <p:cNvPr id="4" name="Picture 2">
            <a:extLst>
              <a:ext uri="{FF2B5EF4-FFF2-40B4-BE49-F238E27FC236}">
                <a16:creationId xmlns:a16="http://schemas.microsoft.com/office/drawing/2014/main" id="{E0490A7A-34F5-717A-0DBE-0FFF007F7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26" r="5647"/>
          <a:stretch/>
        </p:blipFill>
        <p:spPr bwMode="auto">
          <a:xfrm>
            <a:off x="5807841"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79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F52EA-3A87-2F4C-7A3A-A6CC43EB4370}"/>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gn="ctr"/>
            <a:r>
              <a:rPr lang="en-US" sz="5400" b="1" dirty="0"/>
              <a:t>Mirror Lake Phosphorus</a:t>
            </a:r>
          </a:p>
        </p:txBody>
      </p:sp>
      <p:pic>
        <p:nvPicPr>
          <p:cNvPr id="7" name="Picture 2" descr="No photo description available.">
            <a:extLst>
              <a:ext uri="{FF2B5EF4-FFF2-40B4-BE49-F238E27FC236}">
                <a16:creationId xmlns:a16="http://schemas.microsoft.com/office/drawing/2014/main" id="{643AAF28-C71E-935A-8457-7DB31ABBEA1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9452"/>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B6991BB-21D2-3A89-002C-534222F4901F}"/>
              </a:ext>
            </a:extLst>
          </p:cNvPr>
          <p:cNvSpPr>
            <a:spLocks noGrp="1"/>
          </p:cNvSpPr>
          <p:nvPr>
            <p:ph sz="half" idx="1"/>
          </p:nvPr>
        </p:nvSpPr>
        <p:spPr>
          <a:xfrm>
            <a:off x="5297762" y="2706624"/>
            <a:ext cx="6251110" cy="3483864"/>
          </a:xfrm>
        </p:spPr>
        <p:txBody>
          <a:bodyPr vert="horz" lIns="91440" tIns="45720" rIns="91440" bIns="45720" rtlCol="0">
            <a:normAutofit/>
          </a:bodyPr>
          <a:lstStyle/>
          <a:p>
            <a:r>
              <a:rPr lang="en-US" sz="3200" b="1" dirty="0"/>
              <a:t>Watershed runoff 	(50-70%)</a:t>
            </a:r>
          </a:p>
          <a:p>
            <a:r>
              <a:rPr lang="en-US" sz="3200" dirty="0"/>
              <a:t>Atmospheric          	(5-24%) </a:t>
            </a:r>
          </a:p>
          <a:p>
            <a:r>
              <a:rPr lang="en-US" sz="3200" dirty="0"/>
              <a:t>Deep Hole 		17%</a:t>
            </a:r>
          </a:p>
          <a:p>
            <a:r>
              <a:rPr lang="en-US" sz="3200" dirty="0"/>
              <a:t>Septic systems 	   7%</a:t>
            </a:r>
          </a:p>
          <a:p>
            <a:endParaRPr lang="en-US" sz="3200" dirty="0"/>
          </a:p>
          <a:p>
            <a:pPr marL="0" indent="0" algn="ctr">
              <a:buNone/>
            </a:pPr>
            <a:r>
              <a:rPr lang="en-US" sz="3200" b="1" dirty="0"/>
              <a:t>“Internal” and “external” loading</a:t>
            </a:r>
          </a:p>
        </p:txBody>
      </p:sp>
    </p:spTree>
    <p:extLst>
      <p:ext uri="{BB962C8B-B14F-4D97-AF65-F5344CB8AC3E}">
        <p14:creationId xmlns:p14="http://schemas.microsoft.com/office/powerpoint/2010/main" val="814717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091E53-E467-594C-E7D2-368F635B906A}"/>
              </a:ext>
            </a:extLst>
          </p:cNvPr>
          <p:cNvSpPr>
            <a:spLocks noGrp="1"/>
          </p:cNvSpPr>
          <p:nvPr>
            <p:ph type="title"/>
          </p:nvPr>
        </p:nvSpPr>
        <p:spPr>
          <a:xfrm>
            <a:off x="411480" y="267670"/>
            <a:ext cx="5025044" cy="1067354"/>
          </a:xfrm>
        </p:spPr>
        <p:txBody>
          <a:bodyPr vert="horz" lIns="91440" tIns="45720" rIns="91440" bIns="45720" rtlCol="0" anchor="b">
            <a:noAutofit/>
          </a:bodyPr>
          <a:lstStyle/>
          <a:p>
            <a:r>
              <a:rPr lang="en-US" b="1" dirty="0"/>
              <a:t>Land Conservation</a:t>
            </a:r>
          </a:p>
        </p:txBody>
      </p:sp>
      <p:sp>
        <p:nvSpPr>
          <p:cNvPr id="8" name="Content Placeholder 7">
            <a:extLst>
              <a:ext uri="{FF2B5EF4-FFF2-40B4-BE49-F238E27FC236}">
                <a16:creationId xmlns:a16="http://schemas.microsoft.com/office/drawing/2014/main" id="{F540C5CC-A663-18B7-7D8A-EA2D82ED9318}"/>
              </a:ext>
            </a:extLst>
          </p:cNvPr>
          <p:cNvSpPr>
            <a:spLocks noGrp="1"/>
          </p:cNvSpPr>
          <p:nvPr>
            <p:ph sz="half" idx="2"/>
          </p:nvPr>
        </p:nvSpPr>
        <p:spPr>
          <a:xfrm>
            <a:off x="411479" y="1602684"/>
            <a:ext cx="4498848" cy="4579747"/>
          </a:xfrm>
        </p:spPr>
        <p:txBody>
          <a:bodyPr vert="horz" lIns="91440" tIns="45720" rIns="91440" bIns="45720" rtlCol="0" anchor="t">
            <a:normAutofit/>
          </a:bodyPr>
          <a:lstStyle/>
          <a:p>
            <a:pPr marL="0" indent="0" algn="ctr">
              <a:buNone/>
            </a:pPr>
            <a:r>
              <a:rPr lang="en-US" sz="3200" dirty="0"/>
              <a:t>Phosphorus</a:t>
            </a:r>
          </a:p>
          <a:p>
            <a:pPr marL="0" indent="0" algn="ctr">
              <a:buNone/>
            </a:pPr>
            <a:r>
              <a:rPr lang="en-US" sz="3200" dirty="0"/>
              <a:t> from </a:t>
            </a:r>
          </a:p>
          <a:p>
            <a:pPr marL="0" indent="0" algn="ctr">
              <a:buNone/>
            </a:pPr>
            <a:r>
              <a:rPr lang="en-US" sz="3200" u="sng" dirty="0"/>
              <a:t>one </a:t>
            </a:r>
            <a:r>
              <a:rPr lang="en-US" sz="3200" dirty="0"/>
              <a:t>developed acre </a:t>
            </a:r>
          </a:p>
          <a:p>
            <a:pPr marL="0" indent="0" algn="ctr">
              <a:buNone/>
            </a:pPr>
            <a:r>
              <a:rPr lang="en-US" sz="3200" dirty="0"/>
              <a:t> is</a:t>
            </a:r>
          </a:p>
          <a:p>
            <a:pPr marL="0" indent="0" algn="ctr">
              <a:buNone/>
            </a:pPr>
            <a:r>
              <a:rPr lang="en-US" sz="3200" b="1" dirty="0"/>
              <a:t>10x-20x greater </a:t>
            </a:r>
          </a:p>
          <a:p>
            <a:pPr marL="0" indent="0" algn="ctr">
              <a:buNone/>
            </a:pPr>
            <a:r>
              <a:rPr lang="en-US" sz="3200" dirty="0"/>
              <a:t>than </a:t>
            </a:r>
          </a:p>
          <a:p>
            <a:pPr marL="0" indent="0" algn="ctr">
              <a:buNone/>
            </a:pPr>
            <a:r>
              <a:rPr lang="en-US" sz="3200" dirty="0"/>
              <a:t>a natural forested acre</a:t>
            </a:r>
          </a:p>
        </p:txBody>
      </p:sp>
      <p:pic>
        <p:nvPicPr>
          <p:cNvPr id="4" name="Picture 2" descr="Free Lake in Forest Stock Photo">
            <a:extLst>
              <a:ext uri="{FF2B5EF4-FFF2-40B4-BE49-F238E27FC236}">
                <a16:creationId xmlns:a16="http://schemas.microsoft.com/office/drawing/2014/main" id="{7DA52096-A615-21D9-8877-8345872CFC6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15157" r="-2" b="5143"/>
          <a:stretch>
            <a:fillRect/>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8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A9FBAA-5C14-6469-5CA3-10B5F46B5804}"/>
              </a:ext>
            </a:extLst>
          </p:cNvPr>
          <p:cNvSpPr>
            <a:spLocks noGrp="1"/>
          </p:cNvSpPr>
          <p:nvPr>
            <p:ph type="title"/>
          </p:nvPr>
        </p:nvSpPr>
        <p:spPr/>
        <p: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Lake Smart Ambassadors</a:t>
            </a:r>
          </a:p>
        </p:txBody>
      </p:sp>
      <p:pic>
        <p:nvPicPr>
          <p:cNvPr id="6146" name="Picture 2">
            <a:extLst>
              <a:ext uri="{FF2B5EF4-FFF2-40B4-BE49-F238E27FC236}">
                <a16:creationId xmlns:a16="http://schemas.microsoft.com/office/drawing/2014/main" id="{2682475E-E0D1-D332-AA47-BD82DFC863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2359" y="1327908"/>
            <a:ext cx="10301441" cy="539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73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Rock Lined Swale">
            <a:extLst>
              <a:ext uri="{FF2B5EF4-FFF2-40B4-BE49-F238E27FC236}">
                <a16:creationId xmlns:a16="http://schemas.microsoft.com/office/drawing/2014/main" id="{76BABBAD-5E3E-CDC0-B4FE-AC135ABD495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924" r="3211"/>
          <a:stretch>
            <a:fillRect/>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swale">
            <a:extLst>
              <a:ext uri="{FF2B5EF4-FFF2-40B4-BE49-F238E27FC236}">
                <a16:creationId xmlns:a16="http://schemas.microsoft.com/office/drawing/2014/main" id="{E1E987D3-57A5-E676-CFC6-8DA1B3330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45"/>
          <a:stretch>
            <a:fillRect/>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5BDB4C0-AFE9-3C22-489E-AAA91535068D}"/>
              </a:ext>
            </a:extLst>
          </p:cNvPr>
          <p:cNvSpPr>
            <a:spLocks noGrp="1"/>
          </p:cNvSpPr>
          <p:nvPr>
            <p:ph type="title"/>
          </p:nvPr>
        </p:nvSpPr>
        <p:spPr>
          <a:xfrm>
            <a:off x="448056" y="681038"/>
            <a:ext cx="2804504" cy="1325563"/>
          </a:xfrm>
        </p:spPr>
        <p:txBody>
          <a:bodyPr vert="horz" lIns="91440" tIns="45720" rIns="91440" bIns="45720" rtlCol="0" anchor="ctr">
            <a:normAutofit/>
          </a:bodyPr>
          <a:lstStyle/>
          <a:p>
            <a:pPr algn="ctr"/>
            <a:r>
              <a:rPr lang="en-US" b="1" kern="1200" dirty="0">
                <a:solidFill>
                  <a:schemeClr val="tx1"/>
                </a:solidFill>
                <a:latin typeface="+mj-lt"/>
                <a:ea typeface="+mj-ea"/>
                <a:cs typeface="+mj-cs"/>
              </a:rPr>
              <a:t>Popular </a:t>
            </a:r>
            <a:br>
              <a:rPr lang="en-US" b="1" kern="1200" dirty="0">
                <a:solidFill>
                  <a:schemeClr val="tx1"/>
                </a:solidFill>
                <a:latin typeface="+mj-lt"/>
                <a:ea typeface="+mj-ea"/>
                <a:cs typeface="+mj-cs"/>
              </a:rPr>
            </a:br>
            <a:r>
              <a:rPr lang="en-US" b="1" kern="1200" dirty="0">
                <a:solidFill>
                  <a:schemeClr val="tx1"/>
                </a:solidFill>
                <a:latin typeface="+mj-lt"/>
                <a:ea typeface="+mj-ea"/>
                <a:cs typeface="+mj-cs"/>
              </a:rPr>
              <a:t>Projects</a:t>
            </a:r>
          </a:p>
        </p:txBody>
      </p:sp>
      <p:sp>
        <p:nvSpPr>
          <p:cNvPr id="2058" name="Content Placeholder 2057">
            <a:extLst>
              <a:ext uri="{FF2B5EF4-FFF2-40B4-BE49-F238E27FC236}">
                <a16:creationId xmlns:a16="http://schemas.microsoft.com/office/drawing/2014/main" id="{BDEEE13A-3489-5160-DCD8-9465905D21B9}"/>
              </a:ext>
            </a:extLst>
          </p:cNvPr>
          <p:cNvSpPr>
            <a:spLocks noGrp="1"/>
          </p:cNvSpPr>
          <p:nvPr>
            <p:ph sz="half" idx="1"/>
          </p:nvPr>
        </p:nvSpPr>
        <p:spPr>
          <a:xfrm>
            <a:off x="448056" y="2258171"/>
            <a:ext cx="2804504" cy="3918792"/>
          </a:xfrm>
        </p:spPr>
        <p:txBody>
          <a:bodyPr vert="horz" lIns="91440" tIns="45720" rIns="91440" bIns="45720" rtlCol="0">
            <a:normAutofit/>
          </a:bodyPr>
          <a:lstStyle/>
          <a:p>
            <a:pPr marL="0" indent="0">
              <a:buNone/>
            </a:pPr>
            <a:endParaRPr lang="en-US" sz="1800" dirty="0"/>
          </a:p>
          <a:p>
            <a:pPr marL="0" indent="0" algn="ctr">
              <a:buNone/>
            </a:pPr>
            <a:r>
              <a:rPr lang="en-US" sz="3200" b="1" dirty="0"/>
              <a:t>Swales</a:t>
            </a:r>
          </a:p>
          <a:p>
            <a:pPr marL="0" indent="0" algn="ctr">
              <a:buNone/>
            </a:pPr>
            <a:endParaRPr lang="en-US" sz="3200" b="1" dirty="0"/>
          </a:p>
          <a:p>
            <a:pPr marL="0" indent="0" algn="ctr">
              <a:buNone/>
            </a:pPr>
            <a:r>
              <a:rPr lang="en-US" sz="3200" b="1" dirty="0"/>
              <a:t>Rock Beds</a:t>
            </a:r>
          </a:p>
        </p:txBody>
      </p:sp>
    </p:spTree>
    <p:extLst>
      <p:ext uri="{BB962C8B-B14F-4D97-AF65-F5344CB8AC3E}">
        <p14:creationId xmlns:p14="http://schemas.microsoft.com/office/powerpoint/2010/main" val="3031036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1CD1-2A22-522B-1C91-7C369C2EC933}"/>
              </a:ext>
            </a:extLst>
          </p:cNvPr>
          <p:cNvSpPr>
            <a:spLocks noGrp="1"/>
          </p:cNvSpPr>
          <p:nvPr>
            <p:ph type="title"/>
          </p:nvPr>
        </p:nvSpPr>
        <p:spPr>
          <a:xfrm>
            <a:off x="7320466" y="150124"/>
            <a:ext cx="4140014" cy="1214651"/>
          </a:xfrm>
        </p:spPr>
        <p:txBody>
          <a:bodyPr>
            <a:noAutofit/>
          </a:bodyPr>
          <a:lstStyle/>
          <a:p>
            <a:r>
              <a:rPr lang="en-US" dirty="0"/>
              <a:t>     </a:t>
            </a:r>
            <a:r>
              <a:rPr lang="en-US" b="1" dirty="0"/>
              <a:t>AGENDA</a:t>
            </a:r>
          </a:p>
        </p:txBody>
      </p:sp>
      <p:pic>
        <p:nvPicPr>
          <p:cNvPr id="5" name="Picture 4">
            <a:extLst>
              <a:ext uri="{FF2B5EF4-FFF2-40B4-BE49-F238E27FC236}">
                <a16:creationId xmlns:a16="http://schemas.microsoft.com/office/drawing/2014/main" id="{0CB969FD-2381-0633-33D6-4B71199996D4}"/>
              </a:ext>
            </a:extLst>
          </p:cNvPr>
          <p:cNvPicPr>
            <a:picLocks noChangeAspect="1"/>
          </p:cNvPicPr>
          <p:nvPr/>
        </p:nvPicPr>
        <p:blipFill>
          <a:blip r:embed="rId3">
            <a:extLst>
              <a:ext uri="{28A0092B-C50C-407E-A947-70E740481C1C}">
                <a14:useLocalDpi xmlns:a14="http://schemas.microsoft.com/office/drawing/2010/main" val="0"/>
              </a:ext>
            </a:extLst>
          </a:blip>
          <a:srcRect t="8235" b="8235"/>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3B72D177-8493-EE42-90A1-E07A3C3DEAEA}"/>
              </a:ext>
            </a:extLst>
          </p:cNvPr>
          <p:cNvSpPr>
            <a:spLocks noGrp="1"/>
          </p:cNvSpPr>
          <p:nvPr>
            <p:ph idx="1"/>
          </p:nvPr>
        </p:nvSpPr>
        <p:spPr>
          <a:xfrm>
            <a:off x="7498080" y="2224585"/>
            <a:ext cx="4693919" cy="5076967"/>
          </a:xfrm>
        </p:spPr>
        <p:txBody>
          <a:bodyPr>
            <a:normAutofit/>
          </a:bodyPr>
          <a:lstStyle/>
          <a:p>
            <a:pPr marL="571500" indent="-571500">
              <a:buFont typeface="+mj-lt"/>
              <a:buAutoNum type="romanUcPeriod"/>
            </a:pPr>
            <a:r>
              <a:rPr lang="en-US" sz="3200" b="1" dirty="0">
                <a:latin typeface="Calibri" panose="020F0502020204030204" pitchFamily="34" charset="0"/>
                <a:ea typeface="Calibri" panose="020F0502020204030204" pitchFamily="34" charset="0"/>
                <a:cs typeface="Calibri" panose="020F0502020204030204" pitchFamily="34" charset="0"/>
              </a:rPr>
              <a:t>Opening &amp; Business</a:t>
            </a:r>
          </a:p>
          <a:p>
            <a:pPr marL="571500" indent="-571500">
              <a:buFont typeface="+mj-lt"/>
              <a:buAutoNum type="romanUcPeriod"/>
            </a:pPr>
            <a:r>
              <a:rPr lang="en-US" sz="3200" b="1" dirty="0">
                <a:latin typeface="Calibri" panose="020F0502020204030204" pitchFamily="34" charset="0"/>
                <a:ea typeface="Calibri" panose="020F0502020204030204" pitchFamily="34" charset="0"/>
                <a:cs typeface="Calibri" panose="020F0502020204030204" pitchFamily="34" charset="0"/>
              </a:rPr>
              <a:t>Spirit of NH</a:t>
            </a:r>
          </a:p>
          <a:p>
            <a:pPr marL="571500" indent="-571500">
              <a:buFont typeface="+mj-lt"/>
              <a:buAutoNum type="romanUcPeriod"/>
            </a:pPr>
            <a:r>
              <a:rPr lang="en-US" sz="3200" b="1" dirty="0">
                <a:latin typeface="Calibri" panose="020F0502020204030204" pitchFamily="34" charset="0"/>
                <a:ea typeface="Calibri" panose="020F0502020204030204" pitchFamily="34" charset="0"/>
                <a:cs typeface="Calibri" panose="020F0502020204030204" pitchFamily="34" charset="0"/>
              </a:rPr>
              <a:t>Important New Laws</a:t>
            </a:r>
          </a:p>
          <a:p>
            <a:pPr marL="571500" indent="-571500">
              <a:buFont typeface="+mj-lt"/>
              <a:buAutoNum type="romanUcPeriod"/>
            </a:pPr>
            <a:r>
              <a:rPr lang="en-US" sz="3200" b="1" dirty="0">
                <a:latin typeface="Calibri" panose="020F0502020204030204" pitchFamily="34" charset="0"/>
                <a:ea typeface="Calibri" panose="020F0502020204030204" pitchFamily="34" charset="0"/>
                <a:cs typeface="Calibri" panose="020F0502020204030204" pitchFamily="34" charset="0"/>
              </a:rPr>
              <a:t>Decades Tell the Story</a:t>
            </a:r>
          </a:p>
          <a:p>
            <a:pPr marL="571500" indent="-571500">
              <a:buFont typeface="+mj-lt"/>
              <a:buAutoNum type="romanUcPeriod"/>
            </a:pPr>
            <a:r>
              <a:rPr lang="en-US" sz="3200" b="1" dirty="0">
                <a:latin typeface="Calibri" panose="020F0502020204030204" pitchFamily="34" charset="0"/>
                <a:ea typeface="Calibri" panose="020F0502020204030204" pitchFamily="34" charset="0"/>
                <a:cs typeface="Calibri" panose="020F0502020204030204" pitchFamily="34" charset="0"/>
              </a:rPr>
              <a:t>Protection Strategies</a:t>
            </a:r>
          </a:p>
          <a:p>
            <a:pPr marL="571500" indent="-571500">
              <a:buFont typeface="+mj-lt"/>
              <a:buAutoNum type="romanUcPeriod"/>
            </a:pPr>
            <a:r>
              <a:rPr lang="en-US" sz="3200" b="1" dirty="0">
                <a:latin typeface="Calibri" panose="020F0502020204030204" pitchFamily="34" charset="0"/>
                <a:ea typeface="Calibri" panose="020F0502020204030204" pitchFamily="34" charset="0"/>
                <a:cs typeface="Calibri" panose="020F0502020204030204" pitchFamily="34" charset="0"/>
              </a:rPr>
              <a:t>Fun Times </a:t>
            </a:r>
          </a:p>
          <a:p>
            <a:pPr marL="571500" indent="-571500">
              <a:buFont typeface="+mj-lt"/>
              <a:buAutoNum type="romanUcPeriod"/>
            </a:pPr>
            <a:endParaRPr lang="en-US" sz="32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p>
          <a:p>
            <a:endParaRPr lang="en-US" sz="2000" dirty="0"/>
          </a:p>
        </p:txBody>
      </p:sp>
    </p:spTree>
    <p:extLst>
      <p:ext uri="{BB962C8B-B14F-4D97-AF65-F5344CB8AC3E}">
        <p14:creationId xmlns:p14="http://schemas.microsoft.com/office/powerpoint/2010/main" val="2608136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ADE8D-E177-AAEF-19D4-6100486BE8CA}"/>
            </a:ext>
          </a:extLst>
        </p:cNvPr>
        <p:cNvGrpSpPr/>
        <p:nvPr/>
      </p:nvGrpSpPr>
      <p:grpSpPr>
        <a:xfrm>
          <a:off x="0" y="0"/>
          <a:ext cx="0" cy="0"/>
          <a:chOff x="0" y="0"/>
          <a:chExt cx="0" cy="0"/>
        </a:xfrm>
      </p:grpSpPr>
      <p:pic>
        <p:nvPicPr>
          <p:cNvPr id="2052" name="Picture 4" descr="This may contain: a stone path surrounded by plants and rocks">
            <a:extLst>
              <a:ext uri="{FF2B5EF4-FFF2-40B4-BE49-F238E27FC236}">
                <a16:creationId xmlns:a16="http://schemas.microsoft.com/office/drawing/2014/main" id="{030C5813-900A-D868-D53B-A02E4A2FB4B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6135"/>
          <a:stretch>
            <a:fillRect/>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10" name="Content Placeholder 9">
            <a:extLst>
              <a:ext uri="{FF2B5EF4-FFF2-40B4-BE49-F238E27FC236}">
                <a16:creationId xmlns:a16="http://schemas.microsoft.com/office/drawing/2014/main" id="{3C24AE6E-18D3-816B-5265-8BBBF7245C77}"/>
              </a:ext>
            </a:extLst>
          </p:cNvPr>
          <p:cNvPicPr>
            <a:picLocks noChangeAspect="1"/>
          </p:cNvPicPr>
          <p:nvPr/>
        </p:nvPicPr>
        <p:blipFill>
          <a:blip r:embed="rId4"/>
          <a:srcRect l="10310" r="35378"/>
          <a:stretch>
            <a:fill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2" name="Title 1">
            <a:extLst>
              <a:ext uri="{FF2B5EF4-FFF2-40B4-BE49-F238E27FC236}">
                <a16:creationId xmlns:a16="http://schemas.microsoft.com/office/drawing/2014/main" id="{050ACB23-7725-9CA5-63AF-68AFDB0F49CD}"/>
              </a:ext>
            </a:extLst>
          </p:cNvPr>
          <p:cNvSpPr>
            <a:spLocks noGrp="1"/>
          </p:cNvSpPr>
          <p:nvPr>
            <p:ph type="title"/>
          </p:nvPr>
        </p:nvSpPr>
        <p:spPr>
          <a:xfrm>
            <a:off x="448056" y="681038"/>
            <a:ext cx="2804504" cy="1325563"/>
          </a:xfrm>
        </p:spPr>
        <p:txBody>
          <a:bodyPr vert="horz" lIns="91440" tIns="45720" rIns="91440" bIns="45720" rtlCol="0" anchor="ctr">
            <a:normAutofit/>
          </a:bodyPr>
          <a:lstStyle/>
          <a:p>
            <a:pPr algn="ctr"/>
            <a:r>
              <a:rPr lang="en-US" b="1" kern="1200" dirty="0">
                <a:solidFill>
                  <a:schemeClr val="tx1"/>
                </a:solidFill>
                <a:latin typeface="+mj-lt"/>
                <a:ea typeface="+mj-ea"/>
                <a:cs typeface="+mj-cs"/>
              </a:rPr>
              <a:t>Popular Project</a:t>
            </a:r>
            <a:r>
              <a:rPr lang="en-US" b="1" dirty="0"/>
              <a:t>s</a:t>
            </a:r>
            <a:endParaRPr lang="en-US" b="1" kern="1200" dirty="0">
              <a:solidFill>
                <a:schemeClr val="tx1"/>
              </a:solidFill>
              <a:latin typeface="+mj-lt"/>
              <a:ea typeface="+mj-ea"/>
              <a:cs typeface="+mj-cs"/>
            </a:endParaRPr>
          </a:p>
        </p:txBody>
      </p:sp>
      <p:sp>
        <p:nvSpPr>
          <p:cNvPr id="2056" name="Content Placeholder 2055">
            <a:extLst>
              <a:ext uri="{FF2B5EF4-FFF2-40B4-BE49-F238E27FC236}">
                <a16:creationId xmlns:a16="http://schemas.microsoft.com/office/drawing/2014/main" id="{85C0EC4C-0A29-F995-0265-EBD22EA32984}"/>
              </a:ext>
            </a:extLst>
          </p:cNvPr>
          <p:cNvSpPr>
            <a:spLocks noGrp="1"/>
          </p:cNvSpPr>
          <p:nvPr>
            <p:ph sz="half" idx="1"/>
          </p:nvPr>
        </p:nvSpPr>
        <p:spPr>
          <a:xfrm>
            <a:off x="448056" y="2258171"/>
            <a:ext cx="2804504" cy="3918792"/>
          </a:xfrm>
        </p:spPr>
        <p:txBody>
          <a:bodyPr vert="horz" lIns="91440" tIns="45720" rIns="91440" bIns="45720" rtlCol="0">
            <a:normAutofit/>
          </a:bodyPr>
          <a:lstStyle/>
          <a:p>
            <a:pPr marL="0" indent="0" algn="ctr">
              <a:buNone/>
            </a:pPr>
            <a:endParaRPr lang="en-US" sz="3200" b="1" dirty="0"/>
          </a:p>
          <a:p>
            <a:pPr marL="0" indent="0" algn="ctr">
              <a:buNone/>
            </a:pPr>
            <a:r>
              <a:rPr lang="en-US" sz="3200" b="1" dirty="0"/>
              <a:t>Walkways</a:t>
            </a:r>
          </a:p>
          <a:p>
            <a:pPr marL="0" indent="0" algn="ctr">
              <a:buNone/>
            </a:pPr>
            <a:endParaRPr lang="en-US" sz="3200" b="1" dirty="0"/>
          </a:p>
          <a:p>
            <a:pPr marL="0" indent="0" algn="ctr">
              <a:buNone/>
            </a:pPr>
            <a:r>
              <a:rPr lang="en-US" sz="3200" b="1" dirty="0"/>
              <a:t>Paths</a:t>
            </a:r>
          </a:p>
        </p:txBody>
      </p:sp>
    </p:spTree>
    <p:extLst>
      <p:ext uri="{BB962C8B-B14F-4D97-AF65-F5344CB8AC3E}">
        <p14:creationId xmlns:p14="http://schemas.microsoft.com/office/powerpoint/2010/main" val="1378225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2774BE5-90A7-8CE2-A167-560004673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041" b="14041"/>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Using Native Plants to Prevent Shoreline Erosion | Natural Shore">
            <a:extLst>
              <a:ext uri="{FF2B5EF4-FFF2-40B4-BE49-F238E27FC236}">
                <a16:creationId xmlns:a16="http://schemas.microsoft.com/office/drawing/2014/main" id="{432EECAC-C821-BEC5-6336-C74D4B55F7F8}"/>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t="6221" r="-2" b="11930"/>
          <a:stretch>
            <a:fillRect/>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A30786-2503-FD76-ECE0-CBDE3DB076DE}"/>
              </a:ext>
            </a:extLst>
          </p:cNvPr>
          <p:cNvSpPr>
            <a:spLocks noGrp="1"/>
          </p:cNvSpPr>
          <p:nvPr>
            <p:ph type="title"/>
          </p:nvPr>
        </p:nvSpPr>
        <p:spPr>
          <a:xfrm>
            <a:off x="448056" y="380895"/>
            <a:ext cx="4832802" cy="1722225"/>
          </a:xfrm>
        </p:spPr>
        <p:txBody>
          <a:bodyPr vert="horz" lIns="91440" tIns="45720" rIns="91440" bIns="45720" rtlCol="0" anchor="ctr">
            <a:normAutofit/>
          </a:bodyPr>
          <a:lstStyle/>
          <a:p>
            <a:pPr algn="ctr"/>
            <a:r>
              <a:rPr lang="en-US" b="1" dirty="0"/>
              <a:t>Popular </a:t>
            </a:r>
            <a:br>
              <a:rPr lang="en-US" b="1" dirty="0"/>
            </a:br>
            <a:r>
              <a:rPr lang="en-US" b="1" dirty="0"/>
              <a:t>Projects</a:t>
            </a:r>
            <a:endParaRPr lang="en-US" kern="1200" dirty="0">
              <a:solidFill>
                <a:schemeClr val="tx1"/>
              </a:solidFill>
              <a:latin typeface="+mj-lt"/>
              <a:ea typeface="+mj-ea"/>
              <a:cs typeface="+mj-cs"/>
            </a:endParaRPr>
          </a:p>
        </p:txBody>
      </p:sp>
      <p:sp>
        <p:nvSpPr>
          <p:cNvPr id="6177" name="Content Placeholder 6151">
            <a:extLst>
              <a:ext uri="{FF2B5EF4-FFF2-40B4-BE49-F238E27FC236}">
                <a16:creationId xmlns:a16="http://schemas.microsoft.com/office/drawing/2014/main" id="{7978FEFD-7C00-AF61-0E17-7A8759C14153}"/>
              </a:ext>
            </a:extLst>
          </p:cNvPr>
          <p:cNvSpPr>
            <a:spLocks noGrp="1"/>
          </p:cNvSpPr>
          <p:nvPr>
            <p:ph sz="half" idx="2"/>
          </p:nvPr>
        </p:nvSpPr>
        <p:spPr>
          <a:xfrm>
            <a:off x="448056" y="2304289"/>
            <a:ext cx="4832803" cy="3872674"/>
          </a:xfrm>
        </p:spPr>
        <p:txBody>
          <a:bodyPr vert="horz" lIns="91440" tIns="45720" rIns="91440" bIns="45720" rtlCol="0">
            <a:normAutofit/>
          </a:bodyPr>
          <a:lstStyle/>
          <a:p>
            <a:pPr marL="0" indent="0" algn="ctr">
              <a:buNone/>
            </a:pPr>
            <a:r>
              <a:rPr lang="en-US" sz="3200" b="1" dirty="0"/>
              <a:t>Rain Gardens</a:t>
            </a:r>
          </a:p>
          <a:p>
            <a:pPr marL="0" indent="0" algn="ctr">
              <a:buNone/>
            </a:pPr>
            <a:r>
              <a:rPr lang="en-US" sz="3200" b="1" dirty="0"/>
              <a:t>Shoreline Plantings</a:t>
            </a:r>
          </a:p>
          <a:p>
            <a:pPr marL="0" indent="0" algn="ctr">
              <a:buNone/>
            </a:pPr>
            <a:endParaRPr lang="en-US" sz="3200" b="1" dirty="0"/>
          </a:p>
          <a:p>
            <a:pPr marL="0" indent="0" algn="ctr">
              <a:buNone/>
            </a:pPr>
            <a:endParaRPr lang="en-US" sz="3200" b="1" dirty="0"/>
          </a:p>
          <a:p>
            <a:pPr marL="0" indent="0" algn="ctr">
              <a:buNone/>
            </a:pPr>
            <a:endParaRPr lang="en-US" sz="3200" b="1" dirty="0"/>
          </a:p>
          <a:p>
            <a:pPr marL="0" indent="0">
              <a:buNone/>
            </a:pPr>
            <a:endParaRPr lang="en-US" sz="2000" dirty="0"/>
          </a:p>
        </p:txBody>
      </p:sp>
      <p:pic>
        <p:nvPicPr>
          <p:cNvPr id="7170" name="Picture 2" descr="#1 - Aurora Blueberry Bush">
            <a:extLst>
              <a:ext uri="{FF2B5EF4-FFF2-40B4-BE49-F238E27FC236}">
                <a16:creationId xmlns:a16="http://schemas.microsoft.com/office/drawing/2014/main" id="{0C121EF2-E9C3-2C27-C1E1-3B1824C4D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2165" y="3738392"/>
            <a:ext cx="2639740" cy="263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76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826CED48-B9D8-F8C5-E45A-FBF06E3C6FA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9564" r="9684"/>
          <a:stretch>
            <a:fillRect/>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Product Image - Turfstone Pavers">
            <a:extLst>
              <a:ext uri="{FF2B5EF4-FFF2-40B4-BE49-F238E27FC236}">
                <a16:creationId xmlns:a16="http://schemas.microsoft.com/office/drawing/2014/main" id="{DAFB632E-B054-746F-1804-16B3A3BEC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44" r="22844"/>
          <a:stretch>
            <a:fillRect/>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D8E143-656B-A37A-D808-A5D4306BF1B6}"/>
              </a:ext>
            </a:extLst>
          </p:cNvPr>
          <p:cNvSpPr>
            <a:spLocks noGrp="1"/>
          </p:cNvSpPr>
          <p:nvPr>
            <p:ph type="title"/>
          </p:nvPr>
        </p:nvSpPr>
        <p:spPr>
          <a:xfrm>
            <a:off x="448056" y="681038"/>
            <a:ext cx="2804504" cy="1325563"/>
          </a:xfrm>
        </p:spPr>
        <p:txBody>
          <a:bodyPr vert="horz" lIns="91440" tIns="45720" rIns="91440" bIns="45720" rtlCol="0" anchor="ctr">
            <a:normAutofit/>
          </a:bodyPr>
          <a:lstStyle/>
          <a:p>
            <a:pPr algn="ctr"/>
            <a:r>
              <a:rPr lang="en-US" b="1" dirty="0"/>
              <a:t>Popular </a:t>
            </a:r>
            <a:br>
              <a:rPr lang="en-US" b="1" dirty="0"/>
            </a:br>
            <a:r>
              <a:rPr lang="en-US" b="1" dirty="0"/>
              <a:t>Projects</a:t>
            </a:r>
            <a:endParaRPr lang="en-US" kern="1200" dirty="0">
              <a:solidFill>
                <a:schemeClr val="tx1"/>
              </a:solidFill>
              <a:latin typeface="+mj-lt"/>
              <a:ea typeface="+mj-ea"/>
              <a:cs typeface="+mj-cs"/>
            </a:endParaRPr>
          </a:p>
        </p:txBody>
      </p:sp>
      <p:sp>
        <p:nvSpPr>
          <p:cNvPr id="8200" name="Content Placeholder 8199">
            <a:extLst>
              <a:ext uri="{FF2B5EF4-FFF2-40B4-BE49-F238E27FC236}">
                <a16:creationId xmlns:a16="http://schemas.microsoft.com/office/drawing/2014/main" id="{C0510C14-6F4B-4507-78DC-A1DA9C5EEFB2}"/>
              </a:ext>
            </a:extLst>
          </p:cNvPr>
          <p:cNvSpPr>
            <a:spLocks noGrp="1"/>
          </p:cNvSpPr>
          <p:nvPr>
            <p:ph sz="half" idx="2"/>
          </p:nvPr>
        </p:nvSpPr>
        <p:spPr>
          <a:xfrm>
            <a:off x="448056" y="2258171"/>
            <a:ext cx="2804504" cy="3918792"/>
          </a:xfrm>
        </p:spPr>
        <p:txBody>
          <a:bodyPr vert="horz" lIns="91440" tIns="45720" rIns="91440" bIns="45720" rtlCol="0">
            <a:normAutofit/>
          </a:bodyPr>
          <a:lstStyle/>
          <a:p>
            <a:pPr marL="0" indent="0" algn="ctr">
              <a:buNone/>
            </a:pPr>
            <a:r>
              <a:rPr lang="en-US" sz="3200" b="1" dirty="0"/>
              <a:t>Pervious</a:t>
            </a:r>
          </a:p>
          <a:p>
            <a:pPr marL="0" indent="0" algn="ctr">
              <a:buNone/>
            </a:pPr>
            <a:r>
              <a:rPr lang="en-US" sz="3200" b="1" dirty="0"/>
              <a:t>(flow through)</a:t>
            </a:r>
          </a:p>
          <a:p>
            <a:pPr marL="0" indent="0" algn="ctr">
              <a:buNone/>
            </a:pPr>
            <a:r>
              <a:rPr lang="en-US" sz="3200" b="1" dirty="0"/>
              <a:t> materials</a:t>
            </a:r>
          </a:p>
          <a:p>
            <a:pPr marL="0" indent="0" algn="ctr">
              <a:buNone/>
            </a:pPr>
            <a:endParaRPr lang="en-US" sz="3200" b="1" dirty="0"/>
          </a:p>
          <a:p>
            <a:pPr marL="0" indent="0" algn="ctr">
              <a:buNone/>
            </a:pPr>
            <a:r>
              <a:rPr lang="en-US" sz="3200" b="1" dirty="0"/>
              <a:t>Trenches</a:t>
            </a:r>
          </a:p>
          <a:p>
            <a:endParaRPr lang="en-US" sz="1800" dirty="0"/>
          </a:p>
        </p:txBody>
      </p:sp>
    </p:spTree>
    <p:extLst>
      <p:ext uri="{BB962C8B-B14F-4D97-AF65-F5344CB8AC3E}">
        <p14:creationId xmlns:p14="http://schemas.microsoft.com/office/powerpoint/2010/main" val="469852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F5A6-298B-373E-BCB1-9D545F257D72}"/>
              </a:ext>
            </a:extLst>
          </p:cNvPr>
          <p:cNvSpPr>
            <a:spLocks noGrp="1"/>
          </p:cNvSpPr>
          <p:nvPr>
            <p:ph type="title"/>
          </p:nvPr>
        </p:nvSpPr>
        <p:spPr>
          <a:xfrm>
            <a:off x="268014" y="325369"/>
            <a:ext cx="4740668" cy="1335687"/>
          </a:xfrm>
        </p:spPr>
        <p:txBody>
          <a:bodyPr vert="horz" lIns="91440" tIns="45720" rIns="91440" bIns="45720" rtlCol="0" anchor="b">
            <a:normAutofit/>
          </a:bodyPr>
          <a:lstStyle/>
          <a:p>
            <a:pPr algn="ctr"/>
            <a:r>
              <a:rPr lang="en-US" b="1" dirty="0"/>
              <a:t>Assess Before Entering the Water</a:t>
            </a:r>
          </a:p>
        </p:txBody>
      </p:sp>
      <p:sp>
        <p:nvSpPr>
          <p:cNvPr id="3" name="Content Placeholder 2">
            <a:extLst>
              <a:ext uri="{FF2B5EF4-FFF2-40B4-BE49-F238E27FC236}">
                <a16:creationId xmlns:a16="http://schemas.microsoft.com/office/drawing/2014/main" id="{09D8BFAC-E23E-99C1-1326-BC1D715E5542}"/>
              </a:ext>
            </a:extLst>
          </p:cNvPr>
          <p:cNvSpPr>
            <a:spLocks noGrp="1"/>
          </p:cNvSpPr>
          <p:nvPr>
            <p:ph sz="half" idx="1"/>
          </p:nvPr>
        </p:nvSpPr>
        <p:spPr>
          <a:xfrm>
            <a:off x="-1526" y="2872899"/>
            <a:ext cx="6096002" cy="3320668"/>
          </a:xfrm>
        </p:spPr>
        <p:txBody>
          <a:bodyPr vert="horz" lIns="91440" tIns="45720" rIns="91440" bIns="45720" rtlCol="0">
            <a:normAutofit fontScale="92500"/>
          </a:bodyPr>
          <a:lstStyle/>
          <a:p>
            <a:pPr lvl="3">
              <a:buFont typeface="Wingdings" panose="05000000000000000000" pitchFamily="2" charset="2"/>
              <a:buChar char="ü"/>
            </a:pPr>
            <a:r>
              <a:rPr lang="en-US" sz="4400" b="1" dirty="0"/>
              <a:t>LOOK</a:t>
            </a:r>
          </a:p>
          <a:p>
            <a:pPr lvl="3">
              <a:buFont typeface="Wingdings" panose="05000000000000000000" pitchFamily="2" charset="2"/>
              <a:buChar char="ü"/>
            </a:pPr>
            <a:r>
              <a:rPr lang="en-US" sz="4400" b="1" dirty="0"/>
              <a:t>CHECK </a:t>
            </a:r>
          </a:p>
          <a:p>
            <a:pPr lvl="3">
              <a:buFont typeface="Wingdings" panose="05000000000000000000" pitchFamily="2" charset="2"/>
              <a:buChar char="ü"/>
            </a:pPr>
            <a:r>
              <a:rPr lang="en-US" sz="4400" b="1" dirty="0"/>
              <a:t>REPORT</a:t>
            </a:r>
          </a:p>
          <a:p>
            <a:endParaRPr lang="en-US" sz="2200" dirty="0"/>
          </a:p>
          <a:p>
            <a:pPr marL="0" indent="0" algn="ctr">
              <a:buNone/>
            </a:pPr>
            <a:r>
              <a:rPr lang="en-US" sz="4000" b="1" dirty="0"/>
              <a:t>Healthy Swimming Mapper</a:t>
            </a:r>
          </a:p>
        </p:txBody>
      </p:sp>
      <p:pic>
        <p:nvPicPr>
          <p:cNvPr id="5122" name="Picture 2" descr="NH develops cyanobacteria plan | Vermont Public">
            <a:extLst>
              <a:ext uri="{FF2B5EF4-FFF2-40B4-BE49-F238E27FC236}">
                <a16:creationId xmlns:a16="http://schemas.microsoft.com/office/drawing/2014/main" id="{4A66EFB0-E139-2D23-E373-6C36706A968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43580"/>
          <a:stretch>
            <a:fillRect/>
          </a:stretch>
        </p:blipFill>
        <p:spPr bwMode="auto">
          <a:xfrm>
            <a:off x="6094476"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136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008D3-F361-65E8-0047-E6634BFE40BB}"/>
              </a:ext>
            </a:extLst>
          </p:cNvPr>
          <p:cNvSpPr>
            <a:spLocks noGrp="1"/>
          </p:cNvSpPr>
          <p:nvPr>
            <p:ph type="title"/>
          </p:nvPr>
        </p:nvSpPr>
        <p:spPr>
          <a:xfrm>
            <a:off x="5297762" y="329184"/>
            <a:ext cx="6251110" cy="887914"/>
          </a:xfrm>
        </p:spPr>
        <p:txBody>
          <a:bodyPr vert="horz" lIns="91440" tIns="45720" rIns="91440" bIns="45720" rtlCol="0" anchor="b">
            <a:normAutofit/>
          </a:bodyPr>
          <a:lstStyle/>
          <a:p>
            <a:pPr algn="ctr"/>
            <a:r>
              <a:rPr lang="en-US" b="1" dirty="0"/>
              <a:t>The Stick Test</a:t>
            </a:r>
          </a:p>
        </p:txBody>
      </p:sp>
      <p:pic>
        <p:nvPicPr>
          <p:cNvPr id="6146" name="Picture 2">
            <a:extLst>
              <a:ext uri="{FF2B5EF4-FFF2-40B4-BE49-F238E27FC236}">
                <a16:creationId xmlns:a16="http://schemas.microsoft.com/office/drawing/2014/main" id="{BAD77CD2-8CE2-5456-CEC5-E96551A971A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9452"/>
          <a:stretch>
            <a:fillRect/>
          </a:stretch>
        </p:blipFill>
        <p:spPr bwMode="auto">
          <a:xfrm>
            <a:off x="0" y="10"/>
            <a:ext cx="5297761"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F8BF522-EEB2-125D-B8DD-36A61A408034}"/>
              </a:ext>
            </a:extLst>
          </p:cNvPr>
          <p:cNvSpPr>
            <a:spLocks noGrp="1"/>
          </p:cNvSpPr>
          <p:nvPr>
            <p:ph sz="half" idx="1"/>
          </p:nvPr>
        </p:nvSpPr>
        <p:spPr>
          <a:xfrm>
            <a:off x="5297762" y="2706624"/>
            <a:ext cx="6251110" cy="4151376"/>
          </a:xfrm>
        </p:spPr>
        <p:txBody>
          <a:bodyPr vert="horz" lIns="91440" tIns="45720" rIns="91440" bIns="45720" rtlCol="0">
            <a:normAutofit/>
          </a:bodyPr>
          <a:lstStyle/>
          <a:p>
            <a:pPr marL="0" indent="0" algn="ctr">
              <a:buNone/>
            </a:pPr>
            <a:r>
              <a:rPr lang="en-US" sz="3200" dirty="0"/>
              <a:t>Appears as paint on a stick…cyanobacteria </a:t>
            </a:r>
          </a:p>
          <a:p>
            <a:pPr marL="0" indent="0" algn="ctr">
              <a:buNone/>
            </a:pPr>
            <a:endParaRPr lang="en-US" sz="3200" dirty="0"/>
          </a:p>
          <a:p>
            <a:pPr marL="0" indent="0" algn="ctr">
              <a:buNone/>
            </a:pPr>
            <a:r>
              <a:rPr lang="en-US" sz="3200" dirty="0"/>
              <a:t>Samples brought to Concord lab</a:t>
            </a:r>
          </a:p>
          <a:p>
            <a:pPr marL="0" indent="0" algn="ctr">
              <a:buNone/>
            </a:pPr>
            <a:endParaRPr lang="en-US" sz="3200" dirty="0"/>
          </a:p>
          <a:p>
            <a:pPr marL="0" indent="0" algn="ctr">
              <a:buNone/>
            </a:pPr>
            <a:endParaRPr lang="en-US" sz="3200" dirty="0"/>
          </a:p>
          <a:p>
            <a:pPr marL="0" indent="0" algn="ctr">
              <a:buNone/>
            </a:pPr>
            <a:r>
              <a:rPr lang="en-US" sz="3200" b="1" i="1" dirty="0"/>
              <a:t>“When in doubt, stay out”</a:t>
            </a:r>
          </a:p>
        </p:txBody>
      </p:sp>
    </p:spTree>
    <p:extLst>
      <p:ext uri="{BB962C8B-B14F-4D97-AF65-F5344CB8AC3E}">
        <p14:creationId xmlns:p14="http://schemas.microsoft.com/office/powerpoint/2010/main" val="3567271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651B-B7C5-0D6C-11BB-FF398718FD8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Our Loons</a:t>
            </a:r>
          </a:p>
        </p:txBody>
      </p:sp>
      <p:sp>
        <p:nvSpPr>
          <p:cNvPr id="3" name="Content Placeholder 2">
            <a:extLst>
              <a:ext uri="{FF2B5EF4-FFF2-40B4-BE49-F238E27FC236}">
                <a16:creationId xmlns:a16="http://schemas.microsoft.com/office/drawing/2014/main" id="{F43D2BE2-C301-C918-4CEB-848BB141F607}"/>
              </a:ext>
            </a:extLst>
          </p:cNvPr>
          <p:cNvSpPr>
            <a:spLocks noGrp="1"/>
          </p:cNvSpPr>
          <p:nvPr>
            <p:ph sz="half" idx="1"/>
          </p:nvPr>
        </p:nvSpPr>
        <p:spPr>
          <a:xfrm>
            <a:off x="640080" y="2872899"/>
            <a:ext cx="4243589" cy="4070914"/>
          </a:xfrm>
        </p:spPr>
        <p:txBody>
          <a:bodyPr vert="horz" lIns="91440" tIns="45720" rIns="91440" bIns="45720" rtlCol="0">
            <a:normAutofit/>
          </a:bodyPr>
          <a:lstStyle/>
          <a:p>
            <a:r>
              <a:rPr lang="en-US" sz="3200" b="1" dirty="0"/>
              <a:t>1975:</a:t>
            </a:r>
            <a:r>
              <a:rPr lang="en-US" sz="3200" dirty="0"/>
              <a:t> 34 loon pairs</a:t>
            </a:r>
          </a:p>
          <a:p>
            <a:r>
              <a:rPr lang="en-US" sz="3200" dirty="0"/>
              <a:t>NH Bans Lead Sinkers (1</a:t>
            </a:r>
            <a:r>
              <a:rPr lang="en-US" sz="3200" baseline="30000" dirty="0"/>
              <a:t>st</a:t>
            </a:r>
            <a:r>
              <a:rPr lang="en-US" sz="3200" dirty="0"/>
              <a:t>)</a:t>
            </a:r>
          </a:p>
          <a:p>
            <a:r>
              <a:rPr lang="en-US" sz="3200" dirty="0"/>
              <a:t>Lead poisoning</a:t>
            </a:r>
          </a:p>
          <a:p>
            <a:r>
              <a:rPr lang="en-US" sz="3200" b="1" dirty="0"/>
              <a:t>2024:</a:t>
            </a:r>
            <a:r>
              <a:rPr lang="en-US" sz="3200" dirty="0"/>
              <a:t> 326 loon pairs</a:t>
            </a:r>
          </a:p>
          <a:p>
            <a:r>
              <a:rPr lang="en-US" sz="3200" dirty="0"/>
              <a:t>192 chicks</a:t>
            </a:r>
          </a:p>
          <a:p>
            <a:r>
              <a:rPr lang="en-US" sz="3200" dirty="0"/>
              <a:t>133 survived season</a:t>
            </a:r>
          </a:p>
          <a:p>
            <a:endParaRPr lang="en-US" sz="3200" dirty="0"/>
          </a:p>
        </p:txBody>
      </p:sp>
      <p:pic>
        <p:nvPicPr>
          <p:cNvPr id="12290" name="Picture 2" descr="Loon | Aquatic Bird, Diving Habits &amp; Adaptations | Britannica">
            <a:extLst>
              <a:ext uri="{FF2B5EF4-FFF2-40B4-BE49-F238E27FC236}">
                <a16:creationId xmlns:a16="http://schemas.microsoft.com/office/drawing/2014/main" id="{511CF93A-A7E7-52D5-7BC1-0BAB5AABEF4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1050" r="21997"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899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642F17-A574-9FB3-37BB-D2EDA366E815}"/>
              </a:ext>
            </a:extLst>
          </p:cNvPr>
          <p:cNvSpPr>
            <a:spLocks noGrp="1"/>
          </p:cNvSpPr>
          <p:nvPr>
            <p:ph type="title"/>
          </p:nvPr>
        </p:nvSpPr>
        <p:spPr>
          <a:xfrm>
            <a:off x="640080" y="254771"/>
            <a:ext cx="4368602" cy="762421"/>
          </a:xfrm>
        </p:spPr>
        <p:txBody>
          <a:bodyPr vert="horz" lIns="91440" tIns="45720" rIns="91440" bIns="45720" rtlCol="0" anchor="b">
            <a:normAutofit/>
          </a:bodyPr>
          <a:lstStyle/>
          <a:p>
            <a:pPr algn="ctr"/>
            <a:r>
              <a:rPr lang="en-US" b="1" dirty="0"/>
              <a:t>Turnover</a:t>
            </a:r>
          </a:p>
        </p:txBody>
      </p:sp>
      <p:sp>
        <p:nvSpPr>
          <p:cNvPr id="5" name="Content Placeholder 4">
            <a:extLst>
              <a:ext uri="{FF2B5EF4-FFF2-40B4-BE49-F238E27FC236}">
                <a16:creationId xmlns:a16="http://schemas.microsoft.com/office/drawing/2014/main" id="{BF73CC70-AB46-CE7C-5243-DD3B50D5966D}"/>
              </a:ext>
            </a:extLst>
          </p:cNvPr>
          <p:cNvSpPr>
            <a:spLocks noGrp="1"/>
          </p:cNvSpPr>
          <p:nvPr>
            <p:ph sz="half" idx="1"/>
          </p:nvPr>
        </p:nvSpPr>
        <p:spPr>
          <a:xfrm>
            <a:off x="268014" y="2872899"/>
            <a:ext cx="5042163" cy="3320668"/>
          </a:xfrm>
        </p:spPr>
        <p:txBody>
          <a:bodyPr vert="horz" lIns="91440" tIns="45720" rIns="91440" bIns="45720" rtlCol="0">
            <a:normAutofit/>
          </a:bodyPr>
          <a:lstStyle/>
          <a:p>
            <a:pPr marL="0" indent="0" algn="ctr">
              <a:buNone/>
            </a:pPr>
            <a:r>
              <a:rPr lang="en-US" sz="3200" b="1" dirty="0"/>
              <a:t>Understanding How </a:t>
            </a:r>
          </a:p>
          <a:p>
            <a:pPr marL="0" indent="0" algn="ctr">
              <a:buNone/>
            </a:pPr>
            <a:r>
              <a:rPr lang="en-US" sz="3200" b="1" dirty="0"/>
              <a:t>to </a:t>
            </a:r>
          </a:p>
          <a:p>
            <a:pPr marL="0" indent="0" algn="ctr">
              <a:buNone/>
            </a:pPr>
            <a:r>
              <a:rPr lang="en-US" sz="3200" b="1" dirty="0"/>
              <a:t>Keep the Lake </a:t>
            </a:r>
          </a:p>
          <a:p>
            <a:pPr marL="0" indent="0" algn="ctr">
              <a:buNone/>
            </a:pPr>
            <a:r>
              <a:rPr lang="en-US" sz="3200" b="1" dirty="0"/>
              <a:t>Healthy</a:t>
            </a:r>
          </a:p>
        </p:txBody>
      </p:sp>
      <p:pic>
        <p:nvPicPr>
          <p:cNvPr id="3074" name="Picture 2" descr="A young happy couple with a key and cardboard boxes standing indoors, moving in a new home.">
            <a:extLst>
              <a:ext uri="{FF2B5EF4-FFF2-40B4-BE49-F238E27FC236}">
                <a16:creationId xmlns:a16="http://schemas.microsoft.com/office/drawing/2014/main" id="{D051CA39-7235-3E55-DFCF-A9158A898CD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2149" r="897"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75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E958-7896-78D6-E247-3B9D7CEDF609}"/>
              </a:ext>
            </a:extLst>
          </p:cNvPr>
          <p:cNvSpPr>
            <a:spLocks noGrp="1"/>
          </p:cNvSpPr>
          <p:nvPr>
            <p:ph type="title"/>
          </p:nvPr>
        </p:nvSpPr>
        <p:spPr>
          <a:xfrm>
            <a:off x="838200" y="0"/>
            <a:ext cx="10515600" cy="1124262"/>
          </a:xfrm>
        </p:spPr>
        <p:txBody>
          <a:bodyPr/>
          <a:lstStyle/>
          <a:p>
            <a:pPr algn="ctr"/>
            <a:r>
              <a:rPr lang="en-US" b="1" dirty="0"/>
              <a:t>Welcome New Neighbors</a:t>
            </a:r>
          </a:p>
        </p:txBody>
      </p:sp>
      <p:pic>
        <p:nvPicPr>
          <p:cNvPr id="7170" name="Picture 2" descr="Life is Better at the Lake Logo - PICRYL - Public Domain Media Search  Engine Public Domain Search">
            <a:extLst>
              <a:ext uri="{FF2B5EF4-FFF2-40B4-BE49-F238E27FC236}">
                <a16:creationId xmlns:a16="http://schemas.microsoft.com/office/drawing/2014/main" id="{AF0BFC4C-1BA2-1BC5-A290-1D85DBDFB5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76867" y="1019734"/>
            <a:ext cx="5838266" cy="58382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of a duck in the water&#10;&#10;Description automatically generated">
            <a:extLst>
              <a:ext uri="{FF2B5EF4-FFF2-40B4-BE49-F238E27FC236}">
                <a16:creationId xmlns:a16="http://schemas.microsoft.com/office/drawing/2014/main" id="{2A4BBE17-F93A-EDB4-2BE1-339BAC128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68" y="1028365"/>
            <a:ext cx="2857899" cy="2400635"/>
          </a:xfrm>
          <a:prstGeom prst="rect">
            <a:avLst/>
          </a:prstGeom>
        </p:spPr>
      </p:pic>
      <p:pic>
        <p:nvPicPr>
          <p:cNvPr id="7" name="Picture 6" descr="A logo of a duck in the water&#10;&#10;Description automatically generated">
            <a:extLst>
              <a:ext uri="{FF2B5EF4-FFF2-40B4-BE49-F238E27FC236}">
                <a16:creationId xmlns:a16="http://schemas.microsoft.com/office/drawing/2014/main" id="{0072FE37-AA85-CDEB-12EC-B2130A60B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015" y="4268651"/>
            <a:ext cx="2857899" cy="2400635"/>
          </a:xfrm>
          <a:prstGeom prst="rect">
            <a:avLst/>
          </a:prstGeom>
        </p:spPr>
      </p:pic>
    </p:spTree>
    <p:extLst>
      <p:ext uri="{BB962C8B-B14F-4D97-AF65-F5344CB8AC3E}">
        <p14:creationId xmlns:p14="http://schemas.microsoft.com/office/powerpoint/2010/main" val="897106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85ABA-5DA6-943F-1B3C-AF90BC60D8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0CDC27-C979-B11F-FD2E-DAFACCE09643}"/>
              </a:ext>
            </a:extLst>
          </p:cNvPr>
          <p:cNvSpPr>
            <a:spLocks noGrp="1"/>
          </p:cNvSpPr>
          <p:nvPr>
            <p:ph type="title"/>
          </p:nvPr>
        </p:nvSpPr>
        <p:spPr>
          <a:xfrm>
            <a:off x="6803409" y="157655"/>
            <a:ext cx="4156512" cy="1694670"/>
          </a:xfrm>
        </p:spPr>
        <p:txBody>
          <a:bodyPr anchor="ctr">
            <a:normAutofit/>
          </a:bodyPr>
          <a:lstStyle/>
          <a:p>
            <a:pPr algn="ctr"/>
            <a:r>
              <a:rPr lang="en-US" b="1" dirty="0"/>
              <a:t>Lake Hosts </a:t>
            </a:r>
          </a:p>
        </p:txBody>
      </p:sp>
      <p:pic>
        <p:nvPicPr>
          <p:cNvPr id="4" name="Content Placeholder 3">
            <a:extLst>
              <a:ext uri="{FF2B5EF4-FFF2-40B4-BE49-F238E27FC236}">
                <a16:creationId xmlns:a16="http://schemas.microsoft.com/office/drawing/2014/main" id="{83302A31-0E82-C4DB-316E-3DDBA46F2D25}"/>
              </a:ext>
            </a:extLst>
          </p:cNvPr>
          <p:cNvPicPr>
            <a:picLocks noChangeAspect="1"/>
          </p:cNvPicPr>
          <p:nvPr/>
        </p:nvPicPr>
        <p:blipFill>
          <a:blip r:embed="rId2">
            <a:extLst>
              <a:ext uri="{28A0092B-C50C-407E-A947-70E740481C1C}">
                <a14:useLocalDpi xmlns:a14="http://schemas.microsoft.com/office/drawing/2010/main" val="0"/>
              </a:ext>
            </a:extLst>
          </a:blip>
          <a:srcRect l="5347" r="10277"/>
          <a:stretch>
            <a:fillRect/>
          </a:stretch>
        </p:blipFill>
        <p:spPr>
          <a:xfrm rot="5400000">
            <a:off x="-381001" y="380998"/>
            <a:ext cx="6858002" cy="6096001"/>
          </a:xfrm>
          <a:prstGeom prst="rect">
            <a:avLst/>
          </a:prstGeom>
        </p:spPr>
      </p:pic>
      <p:sp>
        <p:nvSpPr>
          <p:cNvPr id="3" name="Content Placeholder 2">
            <a:extLst>
              <a:ext uri="{FF2B5EF4-FFF2-40B4-BE49-F238E27FC236}">
                <a16:creationId xmlns:a16="http://schemas.microsoft.com/office/drawing/2014/main" id="{27EA69F6-12BA-19AA-5CF8-EC1B9E623E37}"/>
              </a:ext>
            </a:extLst>
          </p:cNvPr>
          <p:cNvSpPr>
            <a:spLocks noGrp="1"/>
          </p:cNvSpPr>
          <p:nvPr>
            <p:ph idx="1"/>
          </p:nvPr>
        </p:nvSpPr>
        <p:spPr>
          <a:xfrm>
            <a:off x="6096000" y="1852325"/>
            <a:ext cx="6232634" cy="4387755"/>
          </a:xfrm>
        </p:spPr>
        <p:txBody>
          <a:bodyPr anchor="ctr">
            <a:normAutofit/>
          </a:bodyPr>
          <a:lstStyle/>
          <a:p>
            <a:pPr marL="0" indent="0">
              <a:buNone/>
            </a:pPr>
            <a:r>
              <a:rPr lang="en-US" sz="3200" b="1" dirty="0"/>
              <a:t>Phil Cassidy  </a:t>
            </a:r>
            <a:r>
              <a:rPr lang="en-US" sz="3200" dirty="0"/>
              <a:t>(paid Lake Host)</a:t>
            </a:r>
          </a:p>
          <a:p>
            <a:pPr marL="0" indent="0">
              <a:buNone/>
            </a:pPr>
            <a:r>
              <a:rPr lang="en-US" sz="3200" b="1" dirty="0"/>
              <a:t>Denise Ferriman </a:t>
            </a:r>
            <a:r>
              <a:rPr lang="en-US" sz="3200" dirty="0"/>
              <a:t>(paid Lake Host)</a:t>
            </a:r>
          </a:p>
          <a:p>
            <a:pPr marL="0" indent="0">
              <a:buNone/>
            </a:pPr>
            <a:r>
              <a:rPr lang="en-US" sz="3200" b="1" dirty="0"/>
              <a:t>Janet Plourde </a:t>
            </a:r>
            <a:r>
              <a:rPr lang="en-US" sz="3200" dirty="0"/>
              <a:t>(paid Lake Host) </a:t>
            </a:r>
          </a:p>
          <a:p>
            <a:pPr marL="0" indent="0">
              <a:buNone/>
            </a:pPr>
            <a:r>
              <a:rPr lang="en-US" sz="3200" b="1" dirty="0"/>
              <a:t>Larry Gil </a:t>
            </a:r>
            <a:r>
              <a:rPr lang="en-US" sz="3200" dirty="0"/>
              <a:t>Chair (volunteer)</a:t>
            </a:r>
          </a:p>
          <a:p>
            <a:pPr marL="0" indent="0">
              <a:buNone/>
            </a:pPr>
            <a:r>
              <a:rPr lang="en-US" sz="3200" b="1" dirty="0"/>
              <a:t>Alan Hardiman </a:t>
            </a:r>
            <a:r>
              <a:rPr lang="en-US" sz="3200" dirty="0"/>
              <a:t>(volunteer)</a:t>
            </a:r>
          </a:p>
          <a:p>
            <a:pPr marL="0" lvl="0" indent="0">
              <a:buNone/>
            </a:pPr>
            <a:endParaRPr lang="en-US" sz="2400" dirty="0"/>
          </a:p>
          <a:p>
            <a:pPr marL="0" marR="0" lvl="0" indent="0">
              <a:spcAft>
                <a:spcPts val="800"/>
              </a:spcAft>
              <a:buNone/>
              <a:tabLst>
                <a:tab pos="457200" algn="l"/>
              </a:tabLst>
            </a:pPr>
            <a:endParaRPr lang="en-US" sz="2000" kern="100" dirty="0">
              <a:effectLst/>
              <a:latin typeface="Calibri" panose="020F0502020204030204" pitchFamily="34" charset="0"/>
              <a:ea typeface="Calibri" panose="020F0502020204030204" pitchFamily="34" charset="0"/>
              <a:cs typeface="Calibri" panose="020F0502020204030204" pitchFamily="34" charset="0"/>
            </a:endParaRPr>
          </a:p>
          <a:p>
            <a:endParaRPr lang="en-US" sz="2000" dirty="0"/>
          </a:p>
        </p:txBody>
      </p:sp>
    </p:spTree>
    <p:extLst>
      <p:ext uri="{BB962C8B-B14F-4D97-AF65-F5344CB8AC3E}">
        <p14:creationId xmlns:p14="http://schemas.microsoft.com/office/powerpoint/2010/main" val="3947134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4E643-D230-CF58-C01F-73933207788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b="1"/>
              <a:t>Aquatic Plant Monitoring</a:t>
            </a:r>
            <a:br>
              <a:rPr lang="en-US" sz="4200" b="1"/>
            </a:br>
            <a:r>
              <a:rPr lang="en-US" sz="4200" b="1"/>
              <a:t>“Weed Watchers</a:t>
            </a:r>
            <a:r>
              <a:rPr lang="en-US" sz="4200"/>
              <a:t>”</a:t>
            </a:r>
          </a:p>
        </p:txBody>
      </p:sp>
      <p:sp>
        <p:nvSpPr>
          <p:cNvPr id="3" name="Content Placeholder 2">
            <a:extLst>
              <a:ext uri="{FF2B5EF4-FFF2-40B4-BE49-F238E27FC236}">
                <a16:creationId xmlns:a16="http://schemas.microsoft.com/office/drawing/2014/main" id="{ED81354F-5C28-0690-1F62-40EC7BFBD932}"/>
              </a:ext>
            </a:extLst>
          </p:cNvPr>
          <p:cNvSpPr>
            <a:spLocks noGrp="1"/>
          </p:cNvSpPr>
          <p:nvPr>
            <p:ph sz="half" idx="1"/>
          </p:nvPr>
        </p:nvSpPr>
        <p:spPr>
          <a:xfrm>
            <a:off x="640080" y="2872899"/>
            <a:ext cx="4243589" cy="3722418"/>
          </a:xfrm>
        </p:spPr>
        <p:txBody>
          <a:bodyPr vert="horz" lIns="91440" tIns="45720" rIns="91440" bIns="45720" rtlCol="0">
            <a:normAutofit/>
          </a:bodyPr>
          <a:lstStyle/>
          <a:p>
            <a:pPr lvl="0"/>
            <a:r>
              <a:rPr lang="en-US" dirty="0"/>
              <a:t>Tom Bissett</a:t>
            </a:r>
          </a:p>
          <a:p>
            <a:pPr lvl="0"/>
            <a:r>
              <a:rPr lang="en-US" dirty="0"/>
              <a:t>Alan Hardiman</a:t>
            </a:r>
          </a:p>
          <a:p>
            <a:pPr lvl="0"/>
            <a:r>
              <a:rPr lang="en-US" dirty="0"/>
              <a:t>Kip Lachner  </a:t>
            </a:r>
          </a:p>
          <a:p>
            <a:pPr lvl="0"/>
            <a:r>
              <a:rPr lang="en-US" dirty="0"/>
              <a:t>Norma Milne, Chair</a:t>
            </a:r>
          </a:p>
          <a:p>
            <a:pPr lvl="0"/>
            <a:r>
              <a:rPr lang="en-US" dirty="0"/>
              <a:t>Glenda Philbin</a:t>
            </a:r>
          </a:p>
          <a:p>
            <a:pPr lvl="0"/>
            <a:r>
              <a:rPr lang="en-US" dirty="0"/>
              <a:t>Tiina Urv</a:t>
            </a:r>
          </a:p>
          <a:p>
            <a:pPr lvl="0"/>
            <a:r>
              <a:rPr lang="en-US" dirty="0"/>
              <a:t>Sharon Koning </a:t>
            </a:r>
          </a:p>
          <a:p>
            <a:endParaRPr lang="en-US" sz="2200" dirty="0"/>
          </a:p>
        </p:txBody>
      </p:sp>
      <p:pic>
        <p:nvPicPr>
          <p:cNvPr id="1026" name="Picture 2" descr="Water Milfoil Control">
            <a:extLst>
              <a:ext uri="{FF2B5EF4-FFF2-40B4-BE49-F238E27FC236}">
                <a16:creationId xmlns:a16="http://schemas.microsoft.com/office/drawing/2014/main" id="{D3053419-EEE6-D3E2-FC98-D128868BE49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0411" r="19438"/>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312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6E5C-05B8-2770-70A0-1A78A004B545}"/>
              </a:ext>
            </a:extLst>
          </p:cNvPr>
          <p:cNvSpPr>
            <a:spLocks noGrp="1"/>
          </p:cNvSpPr>
          <p:nvPr>
            <p:ph type="title"/>
          </p:nvPr>
        </p:nvSpPr>
        <p:spPr>
          <a:xfrm>
            <a:off x="982637" y="397730"/>
            <a:ext cx="4613300" cy="4756162"/>
          </a:xfrm>
        </p:spPr>
        <p:txBody>
          <a:bodyPr vert="horz" lIns="91440" tIns="45720" rIns="91440" bIns="45720" rtlCol="0" anchor="t">
            <a:normAutofit/>
          </a:bodyPr>
          <a:lstStyle/>
          <a:p>
            <a:br>
              <a:rPr lang="en-US" sz="4800" b="1" dirty="0"/>
            </a:br>
            <a:br>
              <a:rPr lang="en-US" sz="4800" b="1" dirty="0"/>
            </a:br>
            <a:r>
              <a:rPr lang="en-US" sz="4800" b="1" dirty="0"/>
              <a:t>We Remember</a:t>
            </a:r>
            <a:br>
              <a:rPr lang="en-US" sz="4800" b="1" dirty="0"/>
            </a:br>
            <a:r>
              <a:rPr lang="en-US" sz="3200" b="1" dirty="0"/>
              <a:t>Claudia Bissett</a:t>
            </a:r>
            <a:br>
              <a:rPr lang="en-US" sz="3200" b="1" dirty="0"/>
            </a:br>
            <a:r>
              <a:rPr lang="en-US" sz="3200" b="1" dirty="0"/>
              <a:t>Nancy Byrd</a:t>
            </a:r>
            <a:br>
              <a:rPr lang="en-US" sz="3200" b="1" dirty="0"/>
            </a:br>
            <a:r>
              <a:rPr lang="en-US" sz="3200" b="1" dirty="0"/>
              <a:t>Robert (Bob) Friel</a:t>
            </a:r>
          </a:p>
        </p:txBody>
      </p:sp>
      <p:sp>
        <p:nvSpPr>
          <p:cNvPr id="1039" name="Content Placeholder 1029">
            <a:extLst>
              <a:ext uri="{FF2B5EF4-FFF2-40B4-BE49-F238E27FC236}">
                <a16:creationId xmlns:a16="http://schemas.microsoft.com/office/drawing/2014/main" id="{AF2D9465-A213-05A5-14D0-09C41015737A}"/>
              </a:ext>
            </a:extLst>
          </p:cNvPr>
          <p:cNvSpPr>
            <a:spLocks noGrp="1"/>
          </p:cNvSpPr>
          <p:nvPr>
            <p:ph idx="1"/>
          </p:nvPr>
        </p:nvSpPr>
        <p:spPr>
          <a:xfrm>
            <a:off x="249383" y="4389120"/>
            <a:ext cx="5702530" cy="1192815"/>
          </a:xfrm>
        </p:spPr>
        <p:txBody>
          <a:bodyPr vert="horz" lIns="91440" tIns="45720" rIns="91440" bIns="45720" rtlCol="0" anchor="b">
            <a:normAutofit/>
          </a:bodyPr>
          <a:lstStyle/>
          <a:p>
            <a:pPr marL="0" indent="0" algn="ctr">
              <a:buNone/>
            </a:pPr>
            <a:r>
              <a:rPr lang="en-US" sz="3200" b="1" dirty="0"/>
              <a:t>Thank you Mirror Lake Estates</a:t>
            </a:r>
          </a:p>
        </p:txBody>
      </p:sp>
      <p:pic>
        <p:nvPicPr>
          <p:cNvPr id="1026" name="Picture 2" descr="candle">
            <a:extLst>
              <a:ext uri="{FF2B5EF4-FFF2-40B4-BE49-F238E27FC236}">
                <a16:creationId xmlns:a16="http://schemas.microsoft.com/office/drawing/2014/main" id="{32955496-1ECF-A0CF-0AB8-9E98BF05E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001" b="1"/>
          <a:stretch>
            <a:fillRect/>
          </a:stretch>
        </p:blipFill>
        <p:spPr bwMode="auto">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23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7E9C7F-CA77-AEE4-E9D2-B9622B4BC683}"/>
              </a:ext>
            </a:extLst>
          </p:cNvPr>
          <p:cNvSpPr>
            <a:spLocks noGrp="1"/>
          </p:cNvSpPr>
          <p:nvPr>
            <p:ph type="title"/>
          </p:nvPr>
        </p:nvSpPr>
        <p:spPr>
          <a:xfrm>
            <a:off x="389467" y="325369"/>
            <a:ext cx="5181599" cy="4140420"/>
          </a:xfrm>
        </p:spPr>
        <p:txBody>
          <a:bodyPr vert="horz" lIns="91440" tIns="45720" rIns="91440" bIns="45720" rtlCol="0" anchor="b">
            <a:normAutofit/>
          </a:bodyPr>
          <a:lstStyle/>
          <a:p>
            <a:r>
              <a:rPr lang="en-US" sz="5400" b="1" dirty="0"/>
              <a:t>Beth Argeros</a:t>
            </a:r>
            <a:br>
              <a:rPr lang="en-US" sz="5400" b="1" dirty="0"/>
            </a:br>
            <a:r>
              <a:rPr lang="en-US" sz="5400" b="1" dirty="0"/>
              <a:t>Fran </a:t>
            </a:r>
            <a:r>
              <a:rPr lang="en-US" sz="5400" b="1" dirty="0" err="1"/>
              <a:t>O’Donghue</a:t>
            </a:r>
            <a:endParaRPr lang="en-US" sz="5400" b="1" dirty="0"/>
          </a:p>
        </p:txBody>
      </p:sp>
      <p:pic>
        <p:nvPicPr>
          <p:cNvPr id="8" name="Content Placeholder 7">
            <a:extLst>
              <a:ext uri="{FF2B5EF4-FFF2-40B4-BE49-F238E27FC236}">
                <a16:creationId xmlns:a16="http://schemas.microsoft.com/office/drawing/2014/main" id="{21A21718-770B-1389-77A3-2296A2E950B3}"/>
              </a:ext>
            </a:extLst>
          </p:cNvPr>
          <p:cNvPicPr>
            <a:picLocks noChangeAspect="1"/>
          </p:cNvPicPr>
          <p:nvPr/>
        </p:nvPicPr>
        <p:blipFill>
          <a:blip r:embed="rId2">
            <a:extLst>
              <a:ext uri="{28A0092B-C50C-407E-A947-70E740481C1C}">
                <a14:useLocalDpi xmlns:a14="http://schemas.microsoft.com/office/drawing/2010/main" val="0"/>
              </a:ext>
            </a:extLst>
          </a:blip>
          <a:srcRect t="315" b="3513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Content Placeholder 10">
            <a:extLst>
              <a:ext uri="{FF2B5EF4-FFF2-40B4-BE49-F238E27FC236}">
                <a16:creationId xmlns:a16="http://schemas.microsoft.com/office/drawing/2014/main" id="{4A08803B-0043-36E6-CDB7-A9483A812F8C}"/>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1759621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6A2E-F9F6-A90C-11C7-3C0BC3F98ABE}"/>
              </a:ext>
            </a:extLst>
          </p:cNvPr>
          <p:cNvSpPr>
            <a:spLocks noGrp="1"/>
          </p:cNvSpPr>
          <p:nvPr>
            <p:ph type="title"/>
          </p:nvPr>
        </p:nvSpPr>
        <p:spPr>
          <a:xfrm>
            <a:off x="6755642" y="1"/>
            <a:ext cx="5436338" cy="832511"/>
          </a:xfrm>
        </p:spPr>
        <p:txBody>
          <a:bodyPr>
            <a:normAutofit/>
          </a:bodyPr>
          <a:lstStyle/>
          <a:p>
            <a:pPr algn="ctr"/>
            <a:r>
              <a:rPr lang="en-US" b="1">
                <a:latin typeface="Calibri" panose="020F0502020204030204" pitchFamily="34" charset="0"/>
                <a:ea typeface="Calibri" panose="020F0502020204030204" pitchFamily="34" charset="0"/>
                <a:cs typeface="Calibri" panose="020F0502020204030204" pitchFamily="34" charset="0"/>
              </a:rPr>
              <a:t>Fun Times! </a:t>
            </a:r>
            <a:endParaRPr lang="en-US" b="1" dirty="0">
              <a:latin typeface="Calibri" panose="020F0502020204030204" pitchFamily="34" charset="0"/>
              <a:ea typeface="Calibri" panose="020F0502020204030204" pitchFamily="34" charset="0"/>
              <a:cs typeface="Calibri" panose="020F0502020204030204" pitchFamily="34" charset="0"/>
            </a:endParaRPr>
          </a:p>
        </p:txBody>
      </p:sp>
      <p:pic>
        <p:nvPicPr>
          <p:cNvPr id="14338" name="Picture 2" descr="No photo description available.">
            <a:extLst>
              <a:ext uri="{FF2B5EF4-FFF2-40B4-BE49-F238E27FC236}">
                <a16:creationId xmlns:a16="http://schemas.microsoft.com/office/drawing/2014/main" id="{0E50714F-0E6B-04D3-8EEB-D5DAF5AEE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82" r="1" b="19994"/>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4342" name="Content Placeholder 14341">
            <a:extLst>
              <a:ext uri="{FF2B5EF4-FFF2-40B4-BE49-F238E27FC236}">
                <a16:creationId xmlns:a16="http://schemas.microsoft.com/office/drawing/2014/main" id="{82DF337D-7995-5D98-2EF0-491E9EC5E9BE}"/>
              </a:ext>
            </a:extLst>
          </p:cNvPr>
          <p:cNvSpPr>
            <a:spLocks noGrp="1"/>
          </p:cNvSpPr>
          <p:nvPr>
            <p:ph idx="1"/>
          </p:nvPr>
        </p:nvSpPr>
        <p:spPr>
          <a:xfrm>
            <a:off x="6901731" y="832513"/>
            <a:ext cx="5290249" cy="5270175"/>
          </a:xfrm>
        </p:spPr>
        <p:txBody>
          <a:bodyPr>
            <a:noAutofit/>
          </a:bodyPr>
          <a:lstStyle/>
          <a:p>
            <a:pPr marL="0" indent="0" algn="ctr">
              <a:buNone/>
            </a:pPr>
            <a:r>
              <a:rPr lang="en-US" sz="4000" b="1">
                <a:latin typeface="Calibri" panose="020F0502020204030204" pitchFamily="34" charset="0"/>
                <a:ea typeface="Calibri" panose="020F0502020204030204" pitchFamily="34" charset="0"/>
                <a:cs typeface="Calibri" panose="020F0502020204030204" pitchFamily="34" charset="0"/>
              </a:rPr>
              <a:t>Boat Parade</a:t>
            </a:r>
          </a:p>
          <a:p>
            <a:pPr marL="0" indent="0">
              <a:buNone/>
            </a:pPr>
            <a:r>
              <a:rPr lang="en-US" sz="3200">
                <a:latin typeface="Calibri" panose="020F0502020204030204" pitchFamily="34" charset="0"/>
                <a:ea typeface="Calibri" panose="020F0502020204030204" pitchFamily="34" charset="0"/>
                <a:cs typeface="Calibri" panose="020F0502020204030204" pitchFamily="34" charset="0"/>
              </a:rPr>
              <a:t>Thursday  July 3, 10:00am</a:t>
            </a:r>
          </a:p>
          <a:p>
            <a:pPr marL="0" indent="0" algn="ctr">
              <a:buNone/>
            </a:pPr>
            <a:r>
              <a:rPr lang="en-US" sz="4000" b="1">
                <a:latin typeface="Calibri" panose="020F0502020204030204" pitchFamily="34" charset="0"/>
                <a:ea typeface="Calibri" panose="020F0502020204030204" pitchFamily="34" charset="0"/>
                <a:cs typeface="Calibri" panose="020F0502020204030204" pitchFamily="34" charset="0"/>
              </a:rPr>
              <a:t>Boat Socials </a:t>
            </a:r>
          </a:p>
          <a:p>
            <a:pPr marL="0" indent="0">
              <a:buNone/>
            </a:pPr>
            <a:r>
              <a:rPr lang="en-US" sz="3200">
                <a:latin typeface="Calibri" panose="020F0502020204030204" pitchFamily="34" charset="0"/>
                <a:ea typeface="Calibri" panose="020F0502020204030204" pitchFamily="34" charset="0"/>
                <a:cs typeface="Calibri" panose="020F0502020204030204" pitchFamily="34" charset="0"/>
              </a:rPr>
              <a:t>Sunday     July 20, 4:00pm</a:t>
            </a:r>
          </a:p>
          <a:p>
            <a:pPr marL="0" indent="0">
              <a:buNone/>
            </a:pPr>
            <a:r>
              <a:rPr lang="en-US" sz="3200">
                <a:latin typeface="Calibri" panose="020F0502020204030204" pitchFamily="34" charset="0"/>
                <a:ea typeface="Calibri" panose="020F0502020204030204" pitchFamily="34" charset="0"/>
                <a:cs typeface="Calibri" panose="020F0502020204030204" pitchFamily="34" charset="0"/>
              </a:rPr>
              <a:t>Thursday Aug 7, 4:00pm</a:t>
            </a:r>
          </a:p>
          <a:p>
            <a:pPr marL="0" indent="0" algn="ctr">
              <a:buNone/>
            </a:pPr>
            <a:r>
              <a:rPr lang="en-US" sz="4000" b="1">
                <a:latin typeface="Calibri" panose="020F0502020204030204" pitchFamily="34" charset="0"/>
                <a:ea typeface="Calibri" panose="020F0502020204030204" pitchFamily="34" charset="0"/>
                <a:cs typeface="Calibri" panose="020F0502020204030204" pitchFamily="34" charset="0"/>
              </a:rPr>
              <a:t>Mirror Lake Mingle </a:t>
            </a:r>
          </a:p>
          <a:p>
            <a:pPr marL="0" indent="0">
              <a:buNone/>
            </a:pPr>
            <a:r>
              <a:rPr lang="en-US" sz="3200">
                <a:latin typeface="Calibri" panose="020F0502020204030204" pitchFamily="34" charset="0"/>
                <a:ea typeface="Calibri" panose="020F0502020204030204" pitchFamily="34" charset="0"/>
                <a:cs typeface="Calibri" panose="020F0502020204030204" pitchFamily="34" charset="0"/>
              </a:rPr>
              <a:t>Tuesday   Aug 19, 4:00pm</a:t>
            </a:r>
          </a:p>
          <a:p>
            <a:pPr marL="0" indent="0" algn="ctr">
              <a:buNone/>
            </a:pPr>
            <a:r>
              <a:rPr lang="en-US" sz="4000" b="1">
                <a:latin typeface="Calibri" panose="020F0502020204030204" pitchFamily="34" charset="0"/>
                <a:ea typeface="Calibri" panose="020F0502020204030204" pitchFamily="34" charset="0"/>
                <a:cs typeface="Calibri" panose="020F0502020204030204" pitchFamily="34" charset="0"/>
              </a:rPr>
              <a:t>Yard Sale </a:t>
            </a:r>
          </a:p>
          <a:p>
            <a:pPr marL="0" indent="0">
              <a:buNone/>
            </a:pPr>
            <a:r>
              <a:rPr lang="en-US" sz="3200">
                <a:latin typeface="Calibri" panose="020F0502020204030204" pitchFamily="34" charset="0"/>
                <a:ea typeface="Calibri" panose="020F0502020204030204" pitchFamily="34" charset="0"/>
                <a:cs typeface="Calibri" panose="020F0502020204030204" pitchFamily="34" charset="0"/>
              </a:rPr>
              <a:t>Saturday  Aug 30, 9am-2pm </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5899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F3C69-C390-D561-8D35-D37EF204DAE6}"/>
              </a:ext>
            </a:extLst>
          </p:cNvPr>
          <p:cNvSpPr>
            <a:spLocks noGrp="1"/>
          </p:cNvSpPr>
          <p:nvPr>
            <p:ph type="title"/>
          </p:nvPr>
        </p:nvSpPr>
        <p:spPr/>
        <p:txBody>
          <a:bodyPr>
            <a:normAutofit fontScale="90000"/>
          </a:bodyPr>
          <a:lstStyle/>
          <a:p>
            <a:pPr algn="ctr"/>
            <a:br>
              <a:rPr lang="en-US" b="1" dirty="0"/>
            </a:br>
            <a:br>
              <a:rPr lang="en-US" sz="4900" b="1" dirty="0"/>
            </a:br>
            <a:r>
              <a:rPr lang="en-US" sz="4900" b="1" dirty="0"/>
              <a:t>MLPA Website</a:t>
            </a:r>
            <a:br>
              <a:rPr lang="en-US" b="1" dirty="0"/>
            </a:br>
            <a:r>
              <a:rPr lang="en-US" sz="2200" dirty="0"/>
              <a:t>https://www.mirrorlakenh.org/</a:t>
            </a:r>
            <a:br>
              <a:rPr lang="en-US" sz="2200" dirty="0"/>
            </a:br>
            <a:br>
              <a:rPr lang="en-US" sz="2200" dirty="0"/>
            </a:br>
            <a:br>
              <a:rPr lang="en-US" sz="3200" dirty="0"/>
            </a:br>
            <a:br>
              <a:rPr lang="en-US" sz="3200" dirty="0"/>
            </a:br>
            <a:endParaRPr lang="en-US" sz="3200" dirty="0"/>
          </a:p>
        </p:txBody>
      </p:sp>
      <p:pic>
        <p:nvPicPr>
          <p:cNvPr id="5" name="Content Placeholder 4" descr="A lake with trees and mountains in the background&#10;&#10;Description automatically generated">
            <a:extLst>
              <a:ext uri="{FF2B5EF4-FFF2-40B4-BE49-F238E27FC236}">
                <a16:creationId xmlns:a16="http://schemas.microsoft.com/office/drawing/2014/main" id="{00B5CCCC-C87C-6BCF-36C4-5E3B41CC11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4155" y="1435855"/>
            <a:ext cx="7073867" cy="5305401"/>
          </a:xfrm>
        </p:spPr>
      </p:pic>
    </p:spTree>
    <p:extLst>
      <p:ext uri="{BB962C8B-B14F-4D97-AF65-F5344CB8AC3E}">
        <p14:creationId xmlns:p14="http://schemas.microsoft.com/office/powerpoint/2010/main" val="1810436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CDB4-8ACB-F34F-EE82-74AB2DD242B7}"/>
              </a:ext>
            </a:extLst>
          </p:cNvPr>
          <p:cNvSpPr>
            <a:spLocks noGrp="1"/>
          </p:cNvSpPr>
          <p:nvPr>
            <p:ph type="title"/>
          </p:nvPr>
        </p:nvSpPr>
        <p:spPr>
          <a:xfrm>
            <a:off x="640080" y="325369"/>
            <a:ext cx="4368602" cy="1120749"/>
          </a:xfrm>
        </p:spPr>
        <p:txBody>
          <a:bodyPr anchor="b">
            <a:normAutofit/>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MLPA Vision</a:t>
            </a:r>
          </a:p>
        </p:txBody>
      </p:sp>
      <p:sp>
        <p:nvSpPr>
          <p:cNvPr id="2054" name="Content Placeholder 2053">
            <a:extLst>
              <a:ext uri="{FF2B5EF4-FFF2-40B4-BE49-F238E27FC236}">
                <a16:creationId xmlns:a16="http://schemas.microsoft.com/office/drawing/2014/main" id="{D266FCF4-347B-D818-4B64-E9BF02288297}"/>
              </a:ext>
            </a:extLst>
          </p:cNvPr>
          <p:cNvSpPr>
            <a:spLocks noGrp="1"/>
          </p:cNvSpPr>
          <p:nvPr>
            <p:ph idx="1"/>
          </p:nvPr>
        </p:nvSpPr>
        <p:spPr>
          <a:xfrm>
            <a:off x="640080" y="2128345"/>
            <a:ext cx="4243589" cy="4065222"/>
          </a:xfrm>
        </p:spPr>
        <p:txBody>
          <a:bodyPr>
            <a:normAutofit/>
          </a:bodyPr>
          <a:lstStyle/>
          <a:p>
            <a:pPr marL="0" marR="0" algn="ctr">
              <a:buNone/>
            </a:pPr>
            <a:r>
              <a:rPr lang="en-US" sz="3200" b="0" i="0" u="none" strike="noStrike" dirty="0">
                <a:effectLst/>
                <a:latin typeface="Calibri" panose="020F0502020204030204" pitchFamily="34" charset="0"/>
                <a:ea typeface="Calibri" panose="020F0502020204030204" pitchFamily="34" charset="0"/>
                <a:cs typeface="Calibri" panose="020F0502020204030204" pitchFamily="34" charset="0"/>
              </a:rPr>
              <a:t>We envision future generations enjoying Mirror Lake’s scenic beauty, clean water and natural habitat for native plants and animals.</a:t>
            </a:r>
            <a:endParaRPr lang="en-US" sz="3200" b="1" i="1" u="sng" dirty="0">
              <a:effectLst/>
              <a:latin typeface="Calibri" panose="020F0502020204030204" pitchFamily="34" charset="0"/>
              <a:ea typeface="Calibri" panose="020F0502020204030204" pitchFamily="34" charset="0"/>
              <a:cs typeface="Calibri" panose="020F0502020204030204" pitchFamily="34" charset="0"/>
            </a:endParaRPr>
          </a:p>
          <a:p>
            <a:endParaRPr lang="en-US" sz="2200" dirty="0"/>
          </a:p>
        </p:txBody>
      </p:sp>
      <p:pic>
        <p:nvPicPr>
          <p:cNvPr id="2050" name="Picture 2" descr="No photo description available.">
            <a:extLst>
              <a:ext uri="{FF2B5EF4-FFF2-40B4-BE49-F238E27FC236}">
                <a16:creationId xmlns:a16="http://schemas.microsoft.com/office/drawing/2014/main" id="{CD74925D-8202-B2EE-C5A9-810927322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227"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124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D953-C172-D9C0-C2BA-7D4B8839E9BF}"/>
              </a:ext>
            </a:extLst>
          </p:cNvPr>
          <p:cNvSpPr>
            <a:spLocks noGrp="1"/>
          </p:cNvSpPr>
          <p:nvPr>
            <p:ph type="title"/>
          </p:nvPr>
        </p:nvSpPr>
        <p:spPr>
          <a:xfrm>
            <a:off x="-174095" y="95534"/>
            <a:ext cx="12363045" cy="2169503"/>
          </a:xfrm>
        </p:spPr>
        <p:txBody>
          <a:bodyPr>
            <a:normAutofit/>
          </a:bodyPr>
          <a:lstStyle/>
          <a:p>
            <a:pPr algn="ctr"/>
            <a:r>
              <a:rPr lang="en-US"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MLPA Mission</a:t>
            </a:r>
            <a:b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Founded in 1991, </a:t>
            </a:r>
            <a:b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Mirror Lake Protective Association seeks to</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2294" name="Content Placeholder 12293">
            <a:extLst>
              <a:ext uri="{FF2B5EF4-FFF2-40B4-BE49-F238E27FC236}">
                <a16:creationId xmlns:a16="http://schemas.microsoft.com/office/drawing/2014/main" id="{B1A19B8C-D82E-7A04-CF8F-797EB238492B}"/>
              </a:ext>
            </a:extLst>
          </p:cNvPr>
          <p:cNvSpPr>
            <a:spLocks noGrp="1"/>
          </p:cNvSpPr>
          <p:nvPr>
            <p:ph idx="1"/>
          </p:nvPr>
        </p:nvSpPr>
        <p:spPr>
          <a:xfrm>
            <a:off x="174093" y="2101755"/>
            <a:ext cx="12188952" cy="4660711"/>
          </a:xfrm>
        </p:spPr>
        <p:txBody>
          <a:bodyPr>
            <a:noAutofit/>
          </a:bodyPr>
          <a:lstStyle/>
          <a:p>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protect the water quality and shoreline of Mirror Lake;</a:t>
            </a:r>
          </a:p>
          <a:p>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preserve the integrity of its natural environment within the watershed for the benefit of its inhabitants, flora, and fungi; </a:t>
            </a:r>
          </a:p>
          <a:p>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promote sound conservation and land use management practices; </a:t>
            </a:r>
          </a:p>
          <a:p>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encourage environmentally safe recreation; and</a:t>
            </a:r>
          </a:p>
          <a:p>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knowledge of the lake and its history.</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black and white bird with a baby duck swimming in the water&#10;&#10;AI-generated content may be incorrect.">
            <a:extLst>
              <a:ext uri="{FF2B5EF4-FFF2-40B4-BE49-F238E27FC236}">
                <a16:creationId xmlns:a16="http://schemas.microsoft.com/office/drawing/2014/main" id="{998151B7-F646-7A01-5CED-D6E5ECB91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901" y="4156911"/>
            <a:ext cx="3362006" cy="2605555"/>
          </a:xfrm>
          <a:prstGeom prst="rect">
            <a:avLst/>
          </a:prstGeom>
        </p:spPr>
      </p:pic>
    </p:spTree>
    <p:extLst>
      <p:ext uri="{BB962C8B-B14F-4D97-AF65-F5344CB8AC3E}">
        <p14:creationId xmlns:p14="http://schemas.microsoft.com/office/powerpoint/2010/main" val="843465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BEF54-9CED-4C59-C05B-422F827AB267}"/>
              </a:ext>
            </a:extLst>
          </p:cNvPr>
          <p:cNvSpPr>
            <a:spLocks noGrp="1"/>
          </p:cNvSpPr>
          <p:nvPr>
            <p:ph type="title"/>
          </p:nvPr>
        </p:nvSpPr>
        <p:spPr>
          <a:xfrm>
            <a:off x="640080" y="325369"/>
            <a:ext cx="4368602" cy="1956841"/>
          </a:xfrm>
        </p:spPr>
        <p:txBody>
          <a:bodyPr anchor="b">
            <a:normAutofit/>
          </a:bodyPr>
          <a:lstStyle/>
          <a:p>
            <a:pPr algn="ctr"/>
            <a:r>
              <a:rPr lang="en-US" sz="5400" b="1" dirty="0"/>
              <a:t>Secretary’s Report</a:t>
            </a:r>
          </a:p>
        </p:txBody>
      </p:sp>
      <p:sp>
        <p:nvSpPr>
          <p:cNvPr id="4102" name="Content Placeholder 4101">
            <a:extLst>
              <a:ext uri="{FF2B5EF4-FFF2-40B4-BE49-F238E27FC236}">
                <a16:creationId xmlns:a16="http://schemas.microsoft.com/office/drawing/2014/main" id="{83558A35-D123-92D8-0ACB-C54769DC4EC6}"/>
              </a:ext>
            </a:extLst>
          </p:cNvPr>
          <p:cNvSpPr>
            <a:spLocks noGrp="1"/>
          </p:cNvSpPr>
          <p:nvPr>
            <p:ph idx="1"/>
          </p:nvPr>
        </p:nvSpPr>
        <p:spPr>
          <a:xfrm>
            <a:off x="0" y="3614557"/>
            <a:ext cx="5139559" cy="2579009"/>
          </a:xfrm>
        </p:spPr>
        <p:txBody>
          <a:bodyPr>
            <a:normAutofit/>
          </a:bodyPr>
          <a:lstStyle/>
          <a:p>
            <a:pPr marL="0" indent="0" algn="ctr">
              <a:buNone/>
            </a:pPr>
            <a:r>
              <a:rPr lang="en-US" sz="3200" dirty="0"/>
              <a:t>Fran O'Donoghue</a:t>
            </a:r>
          </a:p>
          <a:p>
            <a:pPr marL="0" indent="0" algn="ctr">
              <a:buNone/>
            </a:pPr>
            <a:endParaRPr lang="en-US" sz="3200" dirty="0"/>
          </a:p>
          <a:p>
            <a:pPr marL="0" indent="0">
              <a:buNone/>
            </a:pPr>
            <a:endParaRPr lang="en-US" sz="2200" dirty="0"/>
          </a:p>
        </p:txBody>
      </p:sp>
      <p:pic>
        <p:nvPicPr>
          <p:cNvPr id="4098" name="Picture 2" descr="No photo description available.">
            <a:extLst>
              <a:ext uri="{FF2B5EF4-FFF2-40B4-BE49-F238E27FC236}">
                <a16:creationId xmlns:a16="http://schemas.microsoft.com/office/drawing/2014/main" id="{4D3F45BE-F49E-F306-9B5B-F1E81A67B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99" r="-1" b="2012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488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384D4B-4DDC-64A8-87EF-52626058777A}"/>
              </a:ext>
            </a:extLst>
          </p:cNvPr>
          <p:cNvSpPr txBox="1"/>
          <p:nvPr/>
        </p:nvSpPr>
        <p:spPr>
          <a:xfrm>
            <a:off x="246185" y="0"/>
            <a:ext cx="11945815" cy="6370975"/>
          </a:xfrm>
          <a:prstGeom prst="rect">
            <a:avLst/>
          </a:prstGeom>
          <a:noFill/>
        </p:spPr>
        <p:txBody>
          <a:bodyPr wrap="square">
            <a:spAutoFit/>
          </a:bodyPr>
          <a:lstStyle/>
          <a:p>
            <a:pPr algn="ctr"/>
            <a:r>
              <a:rPr lang="en-US" sz="2400" b="1" dirty="0"/>
              <a:t>Mirror Lake Protective Association      </a:t>
            </a:r>
            <a:r>
              <a:rPr lang="en-US" sz="2000" b="1" dirty="0"/>
              <a:t>8/1/2024 to 5/31/2025                          </a:t>
            </a:r>
            <a:r>
              <a:rPr lang="en-US" sz="2400" b="1" dirty="0"/>
              <a:t>Account Summary</a:t>
            </a:r>
          </a:p>
          <a:p>
            <a:pPr algn="ctr"/>
            <a:r>
              <a:rPr lang="en-US" b="1" dirty="0"/>
              <a:t>GENERAL ACCOUNT</a:t>
            </a:r>
          </a:p>
          <a:p>
            <a:r>
              <a:rPr lang="en-US" dirty="0"/>
              <a:t>Beginning Balance - August 1, 2024 							$41,540</a:t>
            </a:r>
          </a:p>
          <a:p>
            <a:pPr algn="ctr"/>
            <a:r>
              <a:rPr lang="en-US" b="1" dirty="0"/>
              <a:t>INCOME</a:t>
            </a:r>
          </a:p>
          <a:p>
            <a:r>
              <a:rPr lang="en-US" dirty="0"/>
              <a:t>Dues and Contributions 								$6,499</a:t>
            </a:r>
          </a:p>
          <a:p>
            <a:r>
              <a:rPr lang="en-US" dirty="0"/>
              <a:t>MLPA Clothes Sales 								$         0</a:t>
            </a:r>
          </a:p>
          <a:p>
            <a:r>
              <a:rPr lang="en-US" b="1" dirty="0"/>
              <a:t>Subtotal 	</a:t>
            </a:r>
            <a:r>
              <a:rPr lang="en-US" dirty="0"/>
              <a:t>								</a:t>
            </a:r>
            <a:r>
              <a:rPr lang="en-US" b="1" dirty="0"/>
              <a:t>$6,499</a:t>
            </a:r>
          </a:p>
          <a:p>
            <a:pPr algn="ctr"/>
            <a:r>
              <a:rPr lang="en-US" b="1" dirty="0"/>
              <a:t>EXPENSES</a:t>
            </a:r>
          </a:p>
          <a:p>
            <a:r>
              <a:rPr lang="en-US" dirty="0"/>
              <a:t>Donations									$1,050</a:t>
            </a:r>
          </a:p>
          <a:p>
            <a:r>
              <a:rPr lang="en-US" dirty="0"/>
              <a:t>MLPA Liability Insurance 								$1,301</a:t>
            </a:r>
          </a:p>
          <a:p>
            <a:r>
              <a:rPr lang="en-US" dirty="0"/>
              <a:t>Website Fees 									$   109</a:t>
            </a:r>
          </a:p>
          <a:p>
            <a:r>
              <a:rPr lang="en-US" dirty="0"/>
              <a:t>Misc.- postage, educational fees 							$1,367</a:t>
            </a:r>
          </a:p>
          <a:p>
            <a:r>
              <a:rPr lang="en-US" dirty="0"/>
              <a:t>Mirror Lake "Mingle" 								$   617</a:t>
            </a:r>
          </a:p>
          <a:p>
            <a:r>
              <a:rPr lang="en-US" dirty="0"/>
              <a:t>NH Lakes Monitoring (Awarded $1,950 for 2025 from NH Lakes) 				$        0</a:t>
            </a:r>
          </a:p>
          <a:p>
            <a:r>
              <a:rPr lang="en-US" dirty="0"/>
              <a:t>Core Sampling (Work done last year) 							$        0</a:t>
            </a:r>
          </a:p>
          <a:p>
            <a:r>
              <a:rPr lang="en-US" dirty="0"/>
              <a:t>Water Testing									$        0</a:t>
            </a:r>
          </a:p>
          <a:p>
            <a:r>
              <a:rPr lang="en-US" dirty="0"/>
              <a:t>Subtotal 										$4,444</a:t>
            </a:r>
          </a:p>
          <a:p>
            <a:r>
              <a:rPr lang="en-US" b="1" dirty="0"/>
              <a:t>Ending Balance - May 31, 2025 </a:t>
            </a:r>
            <a:r>
              <a:rPr lang="en-US" dirty="0"/>
              <a:t>							</a:t>
            </a:r>
            <a:r>
              <a:rPr lang="en-US" b="1" dirty="0"/>
              <a:t>$44,345</a:t>
            </a:r>
          </a:p>
          <a:p>
            <a:pPr algn="ctr"/>
            <a:r>
              <a:rPr lang="en-US" b="1" dirty="0"/>
              <a:t>CONSERVATION ACCOUNT</a:t>
            </a:r>
          </a:p>
          <a:p>
            <a:r>
              <a:rPr lang="en-US" dirty="0"/>
              <a:t>Current Balance- No Activity 							$10,360</a:t>
            </a:r>
          </a:p>
          <a:p>
            <a:pPr algn="ctr"/>
            <a:r>
              <a:rPr lang="en-US" b="1" dirty="0"/>
              <a:t>                                                TOTAL ACCOUNT BALANCE AS OF MAY 31,2025       $54,705</a:t>
            </a:r>
          </a:p>
          <a:p>
            <a:r>
              <a:rPr lang="en-US" sz="2000" b="1" dirty="0">
                <a:solidFill>
                  <a:schemeClr val="accent6">
                    <a:lumMod val="75000"/>
                  </a:schemeClr>
                </a:solidFill>
              </a:rPr>
              <a:t>Income from memberships and donations 2024 Jan-Nov                                                    $14,330</a:t>
            </a:r>
          </a:p>
        </p:txBody>
      </p:sp>
    </p:spTree>
    <p:extLst>
      <p:ext uri="{BB962C8B-B14F-4D97-AF65-F5344CB8AC3E}">
        <p14:creationId xmlns:p14="http://schemas.microsoft.com/office/powerpoint/2010/main" val="194281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7139B2-518E-5787-DAB1-DEA6CBC8C06B}"/>
              </a:ext>
            </a:extLst>
          </p:cNvPr>
          <p:cNvSpPr>
            <a:spLocks noGrp="1"/>
          </p:cNvSpPr>
          <p:nvPr>
            <p:ph type="title"/>
          </p:nvPr>
        </p:nvSpPr>
        <p:spPr>
          <a:xfrm>
            <a:off x="5297762" y="329184"/>
            <a:ext cx="6251110" cy="1286811"/>
          </a:xfrm>
        </p:spPr>
        <p:txBody>
          <a:bodyPr vert="horz" lIns="91440" tIns="45720" rIns="91440" bIns="45720" rtlCol="0" anchor="b">
            <a:normAutofit fontScale="90000"/>
          </a:bodyPr>
          <a:lstStyle/>
          <a:p>
            <a:pPr algn="ctr"/>
            <a:r>
              <a:rPr lang="en-US" sz="5400" b="1" dirty="0"/>
              <a:t>Donations</a:t>
            </a:r>
            <a:br>
              <a:rPr lang="en-US" sz="5400" dirty="0"/>
            </a:br>
            <a:endParaRPr lang="en-US" sz="5400" dirty="0"/>
          </a:p>
        </p:txBody>
      </p:sp>
      <p:pic>
        <p:nvPicPr>
          <p:cNvPr id="4098" name="Picture 2" descr="Above view woman in red sweater holding gift box on a wooden background.">
            <a:extLst>
              <a:ext uri="{FF2B5EF4-FFF2-40B4-BE49-F238E27FC236}">
                <a16:creationId xmlns:a16="http://schemas.microsoft.com/office/drawing/2014/main" id="{030DA7C5-86CE-E3CA-278E-975080999D6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36465" r="25335"/>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1BA3CA8E-8113-4E45-A474-DF11F1301B73}"/>
              </a:ext>
            </a:extLst>
          </p:cNvPr>
          <p:cNvSpPr>
            <a:spLocks noGrp="1"/>
          </p:cNvSpPr>
          <p:nvPr>
            <p:ph sz="half" idx="2"/>
          </p:nvPr>
        </p:nvSpPr>
        <p:spPr>
          <a:xfrm>
            <a:off x="5044967" y="1434661"/>
            <a:ext cx="6999888" cy="5312979"/>
          </a:xfrm>
        </p:spPr>
        <p:txBody>
          <a:bodyPr vert="horz" lIns="91440" tIns="45720" rIns="91440" bIns="45720" rtlCol="0">
            <a:normAutofit/>
          </a:bodyPr>
          <a:lstStyle/>
          <a:p>
            <a:r>
              <a:rPr lang="en-US" dirty="0"/>
              <a:t>Friends of the Libby Museum                      $50</a:t>
            </a:r>
          </a:p>
          <a:p>
            <a:r>
              <a:rPr lang="en-US" dirty="0"/>
              <a:t>Lake Winnipesaukee Association          $100</a:t>
            </a:r>
          </a:p>
          <a:p>
            <a:r>
              <a:rPr lang="en-US" dirty="0"/>
              <a:t>Lakes Region Conservation Trust           $100</a:t>
            </a:r>
          </a:p>
          <a:p>
            <a:r>
              <a:rPr lang="en-US" dirty="0"/>
              <a:t>Loon Preservation Committee                 $100</a:t>
            </a:r>
          </a:p>
          <a:p>
            <a:r>
              <a:rPr lang="en-US" dirty="0"/>
              <a:t>Mirror Lake Community Church              $100</a:t>
            </a:r>
          </a:p>
          <a:p>
            <a:r>
              <a:rPr lang="en-US" dirty="0"/>
              <a:t>Moose Mountain Regional Greenways $100</a:t>
            </a:r>
          </a:p>
          <a:p>
            <a:r>
              <a:rPr lang="en-US" dirty="0"/>
              <a:t>NH Lakes                                                           $300    </a:t>
            </a:r>
          </a:p>
          <a:p>
            <a:r>
              <a:rPr lang="en-US" dirty="0"/>
              <a:t>Tuftonboro Fire Rescue Department    $100</a:t>
            </a:r>
          </a:p>
          <a:p>
            <a:pPr marL="0" indent="0">
              <a:buNone/>
            </a:pPr>
            <a:r>
              <a:rPr lang="en-US" b="1" dirty="0"/>
              <a:t>   </a:t>
            </a:r>
            <a:r>
              <a:rPr lang="en-US" b="1" dirty="0">
                <a:solidFill>
                  <a:srgbClr val="C00000"/>
                </a:solidFill>
              </a:rPr>
              <a:t>Proposed: Tuftonboro Free Library    $100</a:t>
            </a:r>
            <a:r>
              <a:rPr lang="en-US" dirty="0">
                <a:solidFill>
                  <a:srgbClr val="C00000"/>
                </a:solidFill>
              </a:rPr>
              <a:t>                                              </a:t>
            </a:r>
          </a:p>
          <a:p>
            <a:endParaRPr lang="en-US" sz="2200" dirty="0"/>
          </a:p>
        </p:txBody>
      </p:sp>
    </p:spTree>
    <p:extLst>
      <p:ext uri="{BB962C8B-B14F-4D97-AF65-F5344CB8AC3E}">
        <p14:creationId xmlns:p14="http://schemas.microsoft.com/office/powerpoint/2010/main" val="2270437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29179D-02D0-58FD-D860-EB3027312ACC}"/>
              </a:ext>
            </a:extLst>
          </p:cNvPr>
          <p:cNvSpPr>
            <a:spLocks noGrp="1"/>
          </p:cNvSpPr>
          <p:nvPr>
            <p:ph type="title"/>
          </p:nvPr>
        </p:nvSpPr>
        <p:spPr>
          <a:xfrm>
            <a:off x="316178" y="304800"/>
            <a:ext cx="3393840" cy="1187115"/>
          </a:xfrm>
        </p:spPr>
        <p:txBody>
          <a:bodyPr vert="horz" lIns="91440" tIns="45720" rIns="91440" bIns="45720" rtlCol="0" anchor="b">
            <a:normAutofit/>
          </a:bodyPr>
          <a:lstStyle/>
          <a:p>
            <a:pPr algn="ctr"/>
            <a:r>
              <a:rPr lang="en-US" b="1" kern="1200" dirty="0">
                <a:solidFill>
                  <a:schemeClr val="tx1"/>
                </a:solidFill>
                <a:latin typeface="+mj-lt"/>
                <a:ea typeface="+mj-ea"/>
                <a:cs typeface="+mj-cs"/>
              </a:rPr>
              <a:t>Accountants</a:t>
            </a:r>
          </a:p>
        </p:txBody>
      </p:sp>
      <p:sp>
        <p:nvSpPr>
          <p:cNvPr id="10263" name="Content Placeholder 10249">
            <a:extLst>
              <a:ext uri="{FF2B5EF4-FFF2-40B4-BE49-F238E27FC236}">
                <a16:creationId xmlns:a16="http://schemas.microsoft.com/office/drawing/2014/main" id="{FC4D024A-633A-B17B-3EDB-1E3E845E5413}"/>
              </a:ext>
            </a:extLst>
          </p:cNvPr>
          <p:cNvSpPr>
            <a:spLocks noGrp="1"/>
          </p:cNvSpPr>
          <p:nvPr>
            <p:ph sz="half" idx="2"/>
          </p:nvPr>
        </p:nvSpPr>
        <p:spPr>
          <a:xfrm>
            <a:off x="1" y="1764632"/>
            <a:ext cx="4285838" cy="4216676"/>
          </a:xfrm>
        </p:spPr>
        <p:txBody>
          <a:bodyPr vert="horz" lIns="91440" tIns="45720" rIns="91440" bIns="45720" rtlCol="0" anchor="t">
            <a:normAutofit/>
          </a:bodyPr>
          <a:lstStyle/>
          <a:p>
            <a:pPr marL="0" indent="0" algn="ctr">
              <a:buNone/>
            </a:pPr>
            <a:endParaRPr lang="en-US" sz="3200" b="1" dirty="0"/>
          </a:p>
          <a:p>
            <a:pPr marL="0" indent="0" algn="ctr">
              <a:buNone/>
            </a:pPr>
            <a:r>
              <a:rPr lang="en-US" sz="3200" b="1" dirty="0"/>
              <a:t>Lorena Sinnamon</a:t>
            </a:r>
          </a:p>
          <a:p>
            <a:pPr marL="0" indent="0" algn="ctr">
              <a:buNone/>
            </a:pPr>
            <a:r>
              <a:rPr lang="en-US" sz="2400" dirty="0"/>
              <a:t>Santoro &amp; Sinnamon, CPAs</a:t>
            </a:r>
          </a:p>
          <a:p>
            <a:pPr marL="0" indent="0" algn="ctr">
              <a:buNone/>
            </a:pPr>
            <a:endParaRPr lang="en-US" sz="3200" dirty="0"/>
          </a:p>
          <a:p>
            <a:pPr marL="0" indent="0" algn="ctr">
              <a:buNone/>
            </a:pPr>
            <a:r>
              <a:rPr lang="en-US" sz="3200" b="1" dirty="0"/>
              <a:t>Evan Stowell</a:t>
            </a:r>
          </a:p>
          <a:p>
            <a:pPr marL="0" indent="0" algn="ctr">
              <a:buNone/>
            </a:pPr>
            <a:r>
              <a:rPr lang="en-US" sz="2400" dirty="0"/>
              <a:t>Leone, McDonnell &amp; Roberts</a:t>
            </a:r>
          </a:p>
          <a:p>
            <a:pPr marL="0" indent="0">
              <a:buNone/>
            </a:pPr>
            <a:endParaRPr lang="en-US" sz="2000" dirty="0"/>
          </a:p>
        </p:txBody>
      </p:sp>
      <p:pic>
        <p:nvPicPr>
          <p:cNvPr id="10242" name="Picture 2" descr="About Us | Santoro &amp; Sinnamon CPAs ...">
            <a:extLst>
              <a:ext uri="{FF2B5EF4-FFF2-40B4-BE49-F238E27FC236}">
                <a16:creationId xmlns:a16="http://schemas.microsoft.com/office/drawing/2014/main" id="{CEDF57F5-E8D1-6655-4349-BF0C08FA0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8377"/>
          <a:stretch>
            <a:fillRect/>
          </a:stretch>
        </p:blipFill>
        <p:spPr bwMode="auto">
          <a:xfrm>
            <a:off x="4285839" y="1070147"/>
            <a:ext cx="3393840" cy="467292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Evan Stowell Appointed Managing Partner - Leone, McDonnell &amp; Roberts,  Professional Association">
            <a:extLst>
              <a:ext uri="{FF2B5EF4-FFF2-40B4-BE49-F238E27FC236}">
                <a16:creationId xmlns:a16="http://schemas.microsoft.com/office/drawing/2014/main" id="{EB754114-3F56-1B68-9702-12AB8D45A252}"/>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5210" r="-1" b="-1"/>
          <a:stretch>
            <a:fillRect/>
          </a:stretch>
        </p:blipFill>
        <p:spPr bwMode="auto">
          <a:xfrm>
            <a:off x="7679652" y="1070147"/>
            <a:ext cx="3439354" cy="467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36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3068</Words>
  <Application>Microsoft Office PowerPoint</Application>
  <PresentationFormat>Widescreen</PresentationFormat>
  <Paragraphs>369</Paragraphs>
  <Slides>32</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Aptos</vt:lpstr>
      <vt:lpstr>Aptos Display</vt:lpstr>
      <vt:lpstr>Arial</vt:lpstr>
      <vt:lpstr>Calibri</vt:lpstr>
      <vt:lpstr>Helvetica Neue</vt:lpstr>
      <vt:lpstr>Symbol</vt:lpstr>
      <vt:lpstr>Wingdings</vt:lpstr>
      <vt:lpstr>Office Theme</vt:lpstr>
      <vt:lpstr> MLPA Annual Meeting 2025</vt:lpstr>
      <vt:lpstr>     AGENDA</vt:lpstr>
      <vt:lpstr>  We Remember Claudia Bissett Nancy Byrd Robert (Bob) Friel</vt:lpstr>
      <vt:lpstr>MLPA Vision</vt:lpstr>
      <vt:lpstr>MLPA Mission Founded in 1991,  the Mirror Lake Protective Association seeks to</vt:lpstr>
      <vt:lpstr>Secretary’s Report</vt:lpstr>
      <vt:lpstr>PowerPoint Presentation</vt:lpstr>
      <vt:lpstr>Donations </vt:lpstr>
      <vt:lpstr>Accountants</vt:lpstr>
      <vt:lpstr>Nominations 2025</vt:lpstr>
      <vt:lpstr>Spirit of New Hampshire Award</vt:lpstr>
      <vt:lpstr>NH Legislative Session 2025 </vt:lpstr>
      <vt:lpstr>Cyanobacteria Decades </vt:lpstr>
      <vt:lpstr>55 Years of Study</vt:lpstr>
      <vt:lpstr>NHCWSRF       NHCleanWaterStateRevolvingFund  Mirror Lake Tasks $100,000  NH Governor’s Council</vt:lpstr>
      <vt:lpstr>Mirror Lake Phosphorus</vt:lpstr>
      <vt:lpstr>Land Conservation</vt:lpstr>
      <vt:lpstr>Lake Smart Ambassadors</vt:lpstr>
      <vt:lpstr>Popular  Projects</vt:lpstr>
      <vt:lpstr>Popular Projects</vt:lpstr>
      <vt:lpstr>Popular  Projects</vt:lpstr>
      <vt:lpstr>Popular  Projects</vt:lpstr>
      <vt:lpstr>Assess Before Entering the Water</vt:lpstr>
      <vt:lpstr>The Stick Test</vt:lpstr>
      <vt:lpstr>Our Loons</vt:lpstr>
      <vt:lpstr>Turnover</vt:lpstr>
      <vt:lpstr>Welcome New Neighbors</vt:lpstr>
      <vt:lpstr>Lake Hosts </vt:lpstr>
      <vt:lpstr>Aquatic Plant Monitoring “Weed Watchers”</vt:lpstr>
      <vt:lpstr>Beth Argeros Fran O’Donghue</vt:lpstr>
      <vt:lpstr>Fun Times! </vt:lpstr>
      <vt:lpstr>  MLPA Website https://www.mirrorlakenh.org/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Kathleen Sciarappa</dc:creator>
  <cp:lastModifiedBy>Kathleen Sciarappa</cp:lastModifiedBy>
  <cp:revision>1</cp:revision>
  <dcterms:created xsi:type="dcterms:W3CDTF">2025-06-28T15:32:09Z</dcterms:created>
  <dcterms:modified xsi:type="dcterms:W3CDTF">2025-06-28T15:34:28Z</dcterms:modified>
</cp:coreProperties>
</file>